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03" r:id="rId1"/>
  </p:sldMasterIdLst>
  <p:notesMasterIdLst>
    <p:notesMasterId r:id="rId86"/>
  </p:notesMasterIdLst>
  <p:sldIdLst>
    <p:sldId id="608" r:id="rId2"/>
    <p:sldId id="830" r:id="rId3"/>
    <p:sldId id="831" r:id="rId4"/>
    <p:sldId id="841" r:id="rId5"/>
    <p:sldId id="842" r:id="rId6"/>
    <p:sldId id="843" r:id="rId7"/>
    <p:sldId id="844" r:id="rId8"/>
    <p:sldId id="845" r:id="rId9"/>
    <p:sldId id="846" r:id="rId10"/>
    <p:sldId id="847" r:id="rId11"/>
    <p:sldId id="848" r:id="rId12"/>
    <p:sldId id="832" r:id="rId13"/>
    <p:sldId id="833" r:id="rId14"/>
    <p:sldId id="850" r:id="rId15"/>
    <p:sldId id="849" r:id="rId16"/>
    <p:sldId id="851" r:id="rId17"/>
    <p:sldId id="852" r:id="rId18"/>
    <p:sldId id="853" r:id="rId19"/>
    <p:sldId id="854" r:id="rId20"/>
    <p:sldId id="834" r:id="rId21"/>
    <p:sldId id="855" r:id="rId22"/>
    <p:sldId id="856" r:id="rId23"/>
    <p:sldId id="857" r:id="rId24"/>
    <p:sldId id="858" r:id="rId25"/>
    <p:sldId id="859" r:id="rId26"/>
    <p:sldId id="860" r:id="rId27"/>
    <p:sldId id="861" r:id="rId28"/>
    <p:sldId id="862" r:id="rId29"/>
    <p:sldId id="863" r:id="rId30"/>
    <p:sldId id="864" r:id="rId31"/>
    <p:sldId id="865" r:id="rId32"/>
    <p:sldId id="835" r:id="rId33"/>
    <p:sldId id="866" r:id="rId34"/>
    <p:sldId id="868" r:id="rId35"/>
    <p:sldId id="869" r:id="rId36"/>
    <p:sldId id="870" r:id="rId37"/>
    <p:sldId id="872" r:id="rId38"/>
    <p:sldId id="873" r:id="rId39"/>
    <p:sldId id="871" r:id="rId40"/>
    <p:sldId id="836" r:id="rId41"/>
    <p:sldId id="874" r:id="rId42"/>
    <p:sldId id="837" r:id="rId43"/>
    <p:sldId id="875" r:id="rId44"/>
    <p:sldId id="876" r:id="rId45"/>
    <p:sldId id="877" r:id="rId46"/>
    <p:sldId id="878" r:id="rId47"/>
    <p:sldId id="879" r:id="rId48"/>
    <p:sldId id="880" r:id="rId49"/>
    <p:sldId id="882" r:id="rId50"/>
    <p:sldId id="881" r:id="rId51"/>
    <p:sldId id="883" r:id="rId52"/>
    <p:sldId id="884" r:id="rId53"/>
    <p:sldId id="885" r:id="rId54"/>
    <p:sldId id="838" r:id="rId55"/>
    <p:sldId id="886" r:id="rId56"/>
    <p:sldId id="887" r:id="rId57"/>
    <p:sldId id="891" r:id="rId58"/>
    <p:sldId id="888" r:id="rId59"/>
    <p:sldId id="892" r:id="rId60"/>
    <p:sldId id="893" r:id="rId61"/>
    <p:sldId id="889" r:id="rId62"/>
    <p:sldId id="894" r:id="rId63"/>
    <p:sldId id="895" r:id="rId64"/>
    <p:sldId id="896" r:id="rId65"/>
    <p:sldId id="897" r:id="rId66"/>
    <p:sldId id="890" r:id="rId67"/>
    <p:sldId id="898" r:id="rId68"/>
    <p:sldId id="899" r:id="rId69"/>
    <p:sldId id="900" r:id="rId70"/>
    <p:sldId id="901" r:id="rId71"/>
    <p:sldId id="840" r:id="rId72"/>
    <p:sldId id="902" r:id="rId73"/>
    <p:sldId id="903" r:id="rId74"/>
    <p:sldId id="907" r:id="rId75"/>
    <p:sldId id="904" r:id="rId76"/>
    <p:sldId id="908" r:id="rId77"/>
    <p:sldId id="905" r:id="rId78"/>
    <p:sldId id="909" r:id="rId79"/>
    <p:sldId id="913" r:id="rId80"/>
    <p:sldId id="910" r:id="rId81"/>
    <p:sldId id="914" r:id="rId82"/>
    <p:sldId id="906" r:id="rId83"/>
    <p:sldId id="915" r:id="rId84"/>
    <p:sldId id="911" r:id="rId85"/>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CC99FF"/>
    <a:srgbClr val="339933"/>
    <a:srgbClr val="FFFFCC"/>
    <a:srgbClr val="CCFFFF"/>
    <a:srgbClr val="FFFF99"/>
    <a:srgbClr val="99FFCC"/>
    <a:srgbClr val="99FF66"/>
    <a:srgbClr val="FF9933"/>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2" autoAdjust="0"/>
    <p:restoredTop sz="94620" autoAdjust="0"/>
  </p:normalViewPr>
  <p:slideViewPr>
    <p:cSldViewPr snapToGrid="0">
      <p:cViewPr varScale="1">
        <p:scale>
          <a:sx n="107" d="100"/>
          <a:sy n="107" d="100"/>
        </p:scale>
        <p:origin x="126" y="576"/>
      </p:cViewPr>
      <p:guideLst>
        <p:guide orient="horz"/>
        <p:guide/>
      </p:guideLst>
    </p:cSldViewPr>
  </p:slideViewPr>
  <p:notesTextViewPr>
    <p:cViewPr>
      <p:scale>
        <a:sx n="100" d="100"/>
        <a:sy n="100" d="100"/>
      </p:scale>
      <p:origin x="0" y="0"/>
    </p:cViewPr>
  </p:notesTextViewPr>
  <p:sorterViewPr>
    <p:cViewPr>
      <p:scale>
        <a:sx n="80" d="100"/>
        <a:sy n="80" d="100"/>
      </p:scale>
      <p:origin x="0" y="329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endParaRPr lang="en-US"/>
          </a:p>
        </p:txBody>
      </p:sp>
      <p:sp>
        <p:nvSpPr>
          <p:cNvPr id="409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endParaRPr lang="en-US"/>
          </a:p>
        </p:txBody>
      </p:sp>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endParaRPr lang="en-US"/>
          </a:p>
        </p:txBody>
      </p:sp>
      <p:sp>
        <p:nvSpPr>
          <p:cNvPr id="410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F80B39F9-9779-49E4-9061-3C452DBF8DE4}" type="slidenum">
              <a:rPr lang="en-US"/>
              <a:pPr/>
              <a:t>‹#›</a:t>
            </a:fld>
            <a:endParaRPr lang="en-US"/>
          </a:p>
        </p:txBody>
      </p:sp>
    </p:spTree>
    <p:extLst>
      <p:ext uri="{BB962C8B-B14F-4D97-AF65-F5344CB8AC3E}">
        <p14:creationId xmlns:p14="http://schemas.microsoft.com/office/powerpoint/2010/main" val="4177671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0B39F9-9779-49E4-9061-3C452DBF8DE4}"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355676"/>
            <a:ext cx="8111067" cy="2308324"/>
          </a:xfrm>
        </p:spPr>
        <p:txBody>
          <a:bodyPr/>
          <a:lstStyle>
            <a:lvl1pPr>
              <a:defRPr sz="7200"/>
            </a:lvl1pPr>
          </a:lstStyle>
          <a:p>
            <a:r>
              <a:rPr lang="en-US"/>
              <a:t>Click to edit Master title style</a:t>
            </a:r>
          </a:p>
        </p:txBody>
      </p:sp>
      <p:sp>
        <p:nvSpPr>
          <p:cNvPr id="3" name="Subtitle 2"/>
          <p:cNvSpPr>
            <a:spLocks noGrp="1"/>
          </p:cNvSpPr>
          <p:nvPr>
            <p:ph type="subTitle" idx="1"/>
          </p:nvPr>
        </p:nvSpPr>
        <p:spPr>
          <a:xfrm>
            <a:off x="521208" y="4297679"/>
            <a:ext cx="6793992" cy="1157901"/>
          </a:xfrm>
        </p:spPr>
        <p:txBody>
          <a:bodyPr/>
          <a:lstStyle>
            <a:lvl1pPr marL="0" indent="0" algn="l">
              <a:buNone/>
              <a:defRPr sz="3200" i="1">
                <a:solidFill>
                  <a:schemeClr val="accent1">
                    <a:lumMod val="60000"/>
                    <a:lumOff val="40000"/>
                  </a:schemeClr>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
        <p:nvSpPr>
          <p:cNvPr id="4" name="Slide Number Placeholder 3">
            <a:extLst>
              <a:ext uri="{FF2B5EF4-FFF2-40B4-BE49-F238E27FC236}">
                <a16:creationId xmlns:a16="http://schemas.microsoft.com/office/drawing/2014/main" id="{99482511-FE84-6C6F-540B-C1958CE72F2D}"/>
              </a:ext>
            </a:extLst>
          </p:cNvPr>
          <p:cNvSpPr>
            <a:spLocks noGrp="1"/>
          </p:cNvSpPr>
          <p:nvPr>
            <p:ph type="sldNum" sz="quarter" idx="10"/>
          </p:nvPr>
        </p:nvSpPr>
        <p:spPr/>
        <p:txBody>
          <a:bodyPr/>
          <a:lstStyle/>
          <a:p>
            <a:fld id="{5B6962B3-FD4C-44AA-AB11-79423C828F3E}" type="slidenum">
              <a:rPr lang="en-US" smtClean="0"/>
              <a:pPr/>
              <a:t>‹#›</a:t>
            </a:fld>
            <a:endParaRPr lang="en-US" dirty="0"/>
          </a:p>
        </p:txBody>
      </p:sp>
    </p:spTree>
    <p:extLst>
      <p:ext uri="{BB962C8B-B14F-4D97-AF65-F5344CB8AC3E}">
        <p14:creationId xmlns:p14="http://schemas.microsoft.com/office/powerpoint/2010/main" val="214629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1713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47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64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159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Text Placeholder 2"/>
          <p:cNvSpPr>
            <a:spLocks noGrp="1"/>
          </p:cNvSpPr>
          <p:nvPr>
            <p:ph type="body" sz="half" idx="1"/>
          </p:nvPr>
        </p:nvSpPr>
        <p:spPr>
          <a:xfrm>
            <a:off x="698500" y="1617663"/>
            <a:ext cx="77724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8500" y="4059238"/>
            <a:ext cx="77724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02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0900" y="1617663"/>
            <a:ext cx="38100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0900" y="4059238"/>
            <a:ext cx="38100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2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545B0884-610B-0A85-8837-582F21883055}"/>
              </a:ext>
            </a:extLst>
          </p:cNvPr>
          <p:cNvSpPr>
            <a:spLocks noGrp="1"/>
          </p:cNvSpPr>
          <p:nvPr>
            <p:ph type="sldNum" sz="quarter" idx="10"/>
          </p:nvPr>
        </p:nvSpPr>
        <p:spPr/>
        <p:txBody>
          <a:bodyPr/>
          <a:lstStyle/>
          <a:p>
            <a:fld id="{5B6962B3-FD4C-44AA-AB11-79423C828F3E}" type="slidenum">
              <a:rPr lang="en-US" smtClean="0"/>
              <a:pPr/>
              <a:t>‹#›</a:t>
            </a:fld>
            <a:endParaRPr lang="en-US" dirty="0"/>
          </a:p>
        </p:txBody>
      </p:sp>
    </p:spTree>
    <p:extLst>
      <p:ext uri="{BB962C8B-B14F-4D97-AF65-F5344CB8AC3E}">
        <p14:creationId xmlns:p14="http://schemas.microsoft.com/office/powerpoint/2010/main" val="74263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a:t>Click to edit Master text styles</a:t>
            </a:r>
          </a:p>
        </p:txBody>
      </p:sp>
      <p:sp>
        <p:nvSpPr>
          <p:cNvPr id="4" name="Slide Number Placeholder 3">
            <a:extLst>
              <a:ext uri="{FF2B5EF4-FFF2-40B4-BE49-F238E27FC236}">
                <a16:creationId xmlns:a16="http://schemas.microsoft.com/office/drawing/2014/main" id="{EE905058-CF29-5FB8-56B1-9A3C56D265CB}"/>
              </a:ext>
            </a:extLst>
          </p:cNvPr>
          <p:cNvSpPr>
            <a:spLocks noGrp="1"/>
          </p:cNvSpPr>
          <p:nvPr>
            <p:ph type="sldNum" sz="quarter" idx="11"/>
          </p:nvPr>
        </p:nvSpPr>
        <p:spPr/>
        <p:txBody>
          <a:bodyPr/>
          <a:lstStyle/>
          <a:p>
            <a:fld id="{5B6962B3-FD4C-44AA-AB11-79423C828F3E}" type="slidenum">
              <a:rPr lang="en-US" smtClean="0"/>
              <a:pPr/>
              <a:t>‹#›</a:t>
            </a:fld>
            <a:endParaRPr lang="en-US" dirty="0"/>
          </a:p>
        </p:txBody>
      </p:sp>
    </p:spTree>
    <p:extLst>
      <p:ext uri="{BB962C8B-B14F-4D97-AF65-F5344CB8AC3E}">
        <p14:creationId xmlns:p14="http://schemas.microsoft.com/office/powerpoint/2010/main" val="506351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5246" y="1512554"/>
            <a:ext cx="8167688" cy="1754326"/>
          </a:xfrm>
        </p:spPr>
        <p:txBody>
          <a:bodyPr anchor="ctr" anchorCtr="0"/>
          <a:lstStyle>
            <a:lvl1pPr algn="l">
              <a:defRPr sz="5400" b="0" i="0" cap="none" baseline="0">
                <a:solidFill>
                  <a:srgbClr val="FFFF99"/>
                </a:solidFill>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82600" y="4075113"/>
            <a:ext cx="816186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67805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344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0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90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69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859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49955" y="363788"/>
            <a:ext cx="842151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dirty="0"/>
              <a:t>This is the Master </a:t>
            </a:r>
            <a:r>
              <a:rPr lang="en-US" dirty="0" err="1"/>
              <a:t>supraTitle</a:t>
            </a:r>
            <a:endParaRPr lang="en-US" dirty="0"/>
          </a:p>
        </p:txBody>
      </p:sp>
      <p:sp>
        <p:nvSpPr>
          <p:cNvPr id="38915" name="Rectangle 3"/>
          <p:cNvSpPr>
            <a:spLocks noGrp="1" noChangeArrowheads="1"/>
          </p:cNvSpPr>
          <p:nvPr>
            <p:ph type="body" idx="1"/>
          </p:nvPr>
        </p:nvSpPr>
        <p:spPr bwMode="auto">
          <a:xfrm>
            <a:off x="372533" y="1332090"/>
            <a:ext cx="8387645" cy="52154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6F5FD06F-9110-9E49-81D2-CAEEE5C6E057}"/>
              </a:ext>
            </a:extLst>
          </p:cNvPr>
          <p:cNvSpPr>
            <a:spLocks noGrp="1"/>
          </p:cNvSpPr>
          <p:nvPr>
            <p:ph type="sldNum" sz="quarter" idx="4"/>
          </p:nvPr>
        </p:nvSpPr>
        <p:spPr>
          <a:xfrm>
            <a:off x="7004050" y="6413500"/>
            <a:ext cx="2057400" cy="365125"/>
          </a:xfrm>
          <a:prstGeom prst="rect">
            <a:avLst/>
          </a:prstGeom>
        </p:spPr>
        <p:txBody>
          <a:bodyPr vert="horz" lIns="91440" tIns="45720" rIns="91440" bIns="45720" rtlCol="0" anchor="ctr"/>
          <a:lstStyle>
            <a:lvl1pPr algn="r">
              <a:defRPr sz="1200" baseline="0">
                <a:solidFill>
                  <a:schemeClr val="bg1"/>
                </a:solidFill>
              </a:defRPr>
            </a:lvl1pPr>
          </a:lstStyle>
          <a:p>
            <a:fld id="{5B6962B3-FD4C-44AA-AB11-79423C828F3E}" type="slidenum">
              <a:rPr lang="en-US" smtClean="0"/>
              <a:pPr/>
              <a:t>‹#›</a:t>
            </a:fld>
            <a:endParaRPr lang="en-US" dirty="0"/>
          </a:p>
        </p:txBody>
      </p:sp>
    </p:spTree>
    <p:extLst>
      <p:ext uri="{BB962C8B-B14F-4D97-AF65-F5344CB8AC3E}">
        <p14:creationId xmlns:p14="http://schemas.microsoft.com/office/powerpoint/2010/main" val="355244357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02" r:id="rId16"/>
  </p:sldLayoutIdLst>
  <p:hf hdr="0" ftr="0" dt="0"/>
  <p:txStyles>
    <p:titleStyle>
      <a:lvl1pPr algn="l" rtl="0" eaLnBrk="1" fontAlgn="base" hangingPunct="1">
        <a:spcBef>
          <a:spcPct val="0"/>
        </a:spcBef>
        <a:spcAft>
          <a:spcPct val="0"/>
        </a:spcAft>
        <a:defRPr sz="4800">
          <a:solidFill>
            <a:srgbClr val="FFFF99"/>
          </a:solidFill>
          <a:latin typeface="+mj-lt"/>
          <a:ea typeface="+mj-ea"/>
          <a:cs typeface="+mj-cs"/>
        </a:defRPr>
      </a:lvl1pPr>
      <a:lvl2pPr algn="l" rtl="0" eaLnBrk="1" fontAlgn="base" hangingPunct="1">
        <a:spcBef>
          <a:spcPct val="0"/>
        </a:spcBef>
        <a:spcAft>
          <a:spcPct val="0"/>
        </a:spcAft>
        <a:defRPr sz="4400">
          <a:solidFill>
            <a:srgbClr val="FFFF99"/>
          </a:solidFill>
          <a:latin typeface="Arial" charset="0"/>
        </a:defRPr>
      </a:lvl2pPr>
      <a:lvl3pPr algn="l" rtl="0" eaLnBrk="1" fontAlgn="base" hangingPunct="1">
        <a:spcBef>
          <a:spcPct val="0"/>
        </a:spcBef>
        <a:spcAft>
          <a:spcPct val="0"/>
        </a:spcAft>
        <a:defRPr sz="4400">
          <a:solidFill>
            <a:srgbClr val="FFFF99"/>
          </a:solidFill>
          <a:latin typeface="Arial" charset="0"/>
        </a:defRPr>
      </a:lvl3pPr>
      <a:lvl4pPr algn="l" rtl="0" eaLnBrk="1" fontAlgn="base" hangingPunct="1">
        <a:spcBef>
          <a:spcPct val="0"/>
        </a:spcBef>
        <a:spcAft>
          <a:spcPct val="0"/>
        </a:spcAft>
        <a:defRPr sz="4400">
          <a:solidFill>
            <a:srgbClr val="FFFF99"/>
          </a:solidFill>
          <a:latin typeface="Arial" charset="0"/>
        </a:defRPr>
      </a:lvl4pPr>
      <a:lvl5pPr algn="l" rtl="0" eaLnBrk="1" fontAlgn="base" hangingPunct="1">
        <a:spcBef>
          <a:spcPct val="0"/>
        </a:spcBef>
        <a:spcAft>
          <a:spcPct val="0"/>
        </a:spcAft>
        <a:defRPr sz="4400">
          <a:solidFill>
            <a:srgbClr val="FFFF99"/>
          </a:solidFill>
          <a:latin typeface="Arial" charset="0"/>
        </a:defRPr>
      </a:lvl5pPr>
      <a:lvl6pPr marL="457200" algn="l" rtl="0" eaLnBrk="1" fontAlgn="base" hangingPunct="1">
        <a:spcBef>
          <a:spcPct val="0"/>
        </a:spcBef>
        <a:spcAft>
          <a:spcPct val="0"/>
        </a:spcAft>
        <a:defRPr sz="4400">
          <a:solidFill>
            <a:srgbClr val="FFFF99"/>
          </a:solidFill>
          <a:latin typeface="Arial" charset="0"/>
        </a:defRPr>
      </a:lvl6pPr>
      <a:lvl7pPr marL="914400" algn="l" rtl="0" eaLnBrk="1" fontAlgn="base" hangingPunct="1">
        <a:spcBef>
          <a:spcPct val="0"/>
        </a:spcBef>
        <a:spcAft>
          <a:spcPct val="0"/>
        </a:spcAft>
        <a:defRPr sz="4400">
          <a:solidFill>
            <a:srgbClr val="FFFF99"/>
          </a:solidFill>
          <a:latin typeface="Arial" charset="0"/>
        </a:defRPr>
      </a:lvl7pPr>
      <a:lvl8pPr marL="1371600" algn="l" rtl="0" eaLnBrk="1" fontAlgn="base" hangingPunct="1">
        <a:spcBef>
          <a:spcPct val="0"/>
        </a:spcBef>
        <a:spcAft>
          <a:spcPct val="0"/>
        </a:spcAft>
        <a:defRPr sz="4400">
          <a:solidFill>
            <a:srgbClr val="FFFF99"/>
          </a:solidFill>
          <a:latin typeface="Arial" charset="0"/>
        </a:defRPr>
      </a:lvl8pPr>
      <a:lvl9pPr marL="1828800" algn="l" rtl="0" eaLnBrk="1" fontAlgn="base" hangingPunct="1">
        <a:spcBef>
          <a:spcPct val="0"/>
        </a:spcBef>
        <a:spcAft>
          <a:spcPct val="0"/>
        </a:spcAft>
        <a:defRPr sz="4400">
          <a:solidFill>
            <a:srgbClr val="FFFF99"/>
          </a:solidFill>
          <a:latin typeface="Arial" charset="0"/>
        </a:defRPr>
      </a:lvl9pPr>
    </p:titleStyle>
    <p:body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Wingdings" pitchFamily="2" charset="2"/>
        <a:buChar char="Ø"/>
        <a:defRPr sz="1800">
          <a:solidFill>
            <a:schemeClr val="bg1"/>
          </a:solidFill>
          <a:latin typeface="+mn-lt"/>
        </a:defRPr>
      </a:lvl3pPr>
      <a:lvl4pPr marL="1084263" indent="-288925" algn="l" rtl="0" eaLnBrk="1" fontAlgn="base" hangingPunct="1">
        <a:spcBef>
          <a:spcPct val="20000"/>
        </a:spcBef>
        <a:spcAft>
          <a:spcPct val="0"/>
        </a:spcAft>
        <a:buFont typeface="Courier New" pitchFamily="49" charset="0"/>
        <a:buChar char="o"/>
        <a:defRPr sz="1600">
          <a:solidFill>
            <a:schemeClr val="bg1"/>
          </a:solidFill>
          <a:latin typeface="+mn-lt"/>
        </a:defRPr>
      </a:lvl4pPr>
      <a:lvl5pPr marL="1377950" indent="-293688" algn="l" rtl="0" eaLnBrk="1" fontAlgn="base" hangingPunct="1">
        <a:spcBef>
          <a:spcPct val="20000"/>
        </a:spcBef>
        <a:spcAft>
          <a:spcPct val="0"/>
        </a:spcAft>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436" y="2274838"/>
            <a:ext cx="8111067" cy="2308324"/>
          </a:xfrm>
        </p:spPr>
        <p:txBody>
          <a:bodyPr/>
          <a:lstStyle/>
          <a:p>
            <a:r>
              <a:rPr lang="en-US" sz="7200" dirty="0"/>
              <a:t>Introductory General Chemistry</a:t>
            </a:r>
          </a:p>
        </p:txBody>
      </p:sp>
      <p:sp>
        <p:nvSpPr>
          <p:cNvPr id="3" name="Subtitle 2"/>
          <p:cNvSpPr>
            <a:spLocks noGrp="1"/>
          </p:cNvSpPr>
          <p:nvPr>
            <p:ph type="subTitle" idx="1"/>
          </p:nvPr>
        </p:nvSpPr>
        <p:spPr>
          <a:xfrm>
            <a:off x="524933" y="335982"/>
            <a:ext cx="6793992" cy="1466314"/>
          </a:xfrm>
        </p:spPr>
        <p:txBody>
          <a:bodyPr/>
          <a:lstStyle/>
          <a:p>
            <a:r>
              <a:rPr lang="en-US" sz="4800" dirty="0">
                <a:latin typeface="Cambria" panose="02040503050406030204" pitchFamily="18" charset="0"/>
                <a:ea typeface="Cambria" panose="02040503050406030204" pitchFamily="18" charset="0"/>
              </a:rPr>
              <a:t>Chemistry 3A</a:t>
            </a:r>
          </a:p>
        </p:txBody>
      </p:sp>
      <p:sp>
        <p:nvSpPr>
          <p:cNvPr id="5" name="Rectangle 3"/>
          <p:cNvSpPr txBox="1">
            <a:spLocks noChangeArrowheads="1"/>
          </p:cNvSpPr>
          <p:nvPr/>
        </p:nvSpPr>
        <p:spPr bwMode="auto">
          <a:xfrm>
            <a:off x="452436" y="6183465"/>
            <a:ext cx="8212591" cy="33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0" i="0" u="none" strike="noStrike" kern="0" cap="none" spc="0" normalizeH="0" baseline="0" noProof="0" dirty="0">
                <a:ln>
                  <a:noFill/>
                </a:ln>
                <a:solidFill>
                  <a:srgbClr val="99FFCC"/>
                </a:solidFill>
                <a:effectLst/>
                <a:uLnTx/>
                <a:uFillTx/>
                <a:latin typeface="Tahoma" pitchFamily="34" charset="0"/>
                <a:ea typeface="+mn-ea"/>
                <a:cs typeface="+mn-cs"/>
              </a:rPr>
              <a:t>S. M. Halloran</a:t>
            </a:r>
          </a:p>
        </p:txBody>
      </p:sp>
      <p:grpSp>
        <p:nvGrpSpPr>
          <p:cNvPr id="7" name="Graphic 5">
            <a:extLst>
              <a:ext uri="{FF2B5EF4-FFF2-40B4-BE49-F238E27FC236}">
                <a16:creationId xmlns:a16="http://schemas.microsoft.com/office/drawing/2014/main" id="{5B52E0F6-8842-2F84-F5D5-89B62A99B5B8}"/>
              </a:ext>
            </a:extLst>
          </p:cNvPr>
          <p:cNvGrpSpPr/>
          <p:nvPr/>
        </p:nvGrpSpPr>
        <p:grpSpPr>
          <a:xfrm>
            <a:off x="6173698" y="6065033"/>
            <a:ext cx="2491329" cy="325030"/>
            <a:chOff x="3790393" y="2022509"/>
            <a:chExt cx="3776519" cy="492702"/>
          </a:xfrm>
          <a:solidFill>
            <a:schemeClr val="bg1"/>
          </a:solidFill>
        </p:grpSpPr>
        <p:sp>
          <p:nvSpPr>
            <p:cNvPr id="8" name="Freeform: Shape 7">
              <a:extLst>
                <a:ext uri="{FF2B5EF4-FFF2-40B4-BE49-F238E27FC236}">
                  <a16:creationId xmlns:a16="http://schemas.microsoft.com/office/drawing/2014/main" id="{4445359E-6CDB-90C0-FF05-8856FBB015CC}"/>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path>
              </a:pathLst>
            </a:custGeom>
            <a:grpFill/>
            <a:ln w="45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09A04D-0D5D-01FD-7DB9-AC8C8BC673AF}"/>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close/>
                </a:path>
              </a:pathLst>
            </a:custGeom>
            <a:grpFill/>
            <a:ln w="7968" cap="flat">
              <a:solidFill>
                <a:srgbClr val="23202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6EE4331-1540-5318-0722-CE5188B33B81}"/>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854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854" y="0"/>
                  </a:cubicBezTo>
                </a:path>
              </a:pathLst>
            </a:custGeom>
            <a:grpFill/>
            <a:ln w="455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2C943D-29C0-01D5-C496-31B31C02ECE3}"/>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717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717" y="0"/>
                  </a:cubicBezTo>
                  <a:close/>
                </a:path>
              </a:pathLst>
            </a:custGeom>
            <a:solidFill>
              <a:srgbClr val="C00000"/>
            </a:solidFill>
            <a:ln w="820" cap="flat">
              <a:solidFill>
                <a:srgbClr val="DB0032"/>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741ADA-80E5-F192-86C1-F7E0C41F5B41}"/>
                </a:ext>
              </a:extLst>
            </p:cNvPr>
            <p:cNvSpPr/>
            <p:nvPr/>
          </p:nvSpPr>
          <p:spPr>
            <a:xfrm>
              <a:off x="4352622" y="2133413"/>
              <a:ext cx="200183" cy="271807"/>
            </a:xfrm>
            <a:custGeom>
              <a:avLst/>
              <a:gdLst>
                <a:gd name="connsiteX0" fmla="*/ 75913 w 200183"/>
                <a:gd name="connsiteY0" fmla="*/ 14736 h 271807"/>
                <a:gd name="connsiteX1" fmla="*/ 75913 w 200183"/>
                <a:gd name="connsiteY1" fmla="*/ 121670 h 271807"/>
                <a:gd name="connsiteX2" fmla="*/ 124179 w 200183"/>
                <a:gd name="connsiteY2" fmla="*/ 121670 h 271807"/>
                <a:gd name="connsiteX3" fmla="*/ 148586 w 200183"/>
                <a:gd name="connsiteY3" fmla="*/ 114143 h 271807"/>
                <a:gd name="connsiteX4" fmla="*/ 158851 w 200183"/>
                <a:gd name="connsiteY4" fmla="*/ 84444 h 271807"/>
                <a:gd name="connsiteX5" fmla="*/ 166196 w 200183"/>
                <a:gd name="connsiteY5" fmla="*/ 84444 h 271807"/>
                <a:gd name="connsiteX6" fmla="*/ 166196 w 200183"/>
                <a:gd name="connsiteY6" fmla="*/ 176415 h 271807"/>
                <a:gd name="connsiteX7" fmla="*/ 158851 w 200183"/>
                <a:gd name="connsiteY7" fmla="*/ 176415 h 271807"/>
                <a:gd name="connsiteX8" fmla="*/ 154836 w 200183"/>
                <a:gd name="connsiteY8" fmla="*/ 153148 h 271807"/>
                <a:gd name="connsiteX9" fmla="*/ 144298 w 200183"/>
                <a:gd name="connsiteY9" fmla="*/ 142063 h 271807"/>
                <a:gd name="connsiteX10" fmla="*/ 124179 w 200183"/>
                <a:gd name="connsiteY10" fmla="*/ 138367 h 271807"/>
                <a:gd name="connsiteX11" fmla="*/ 75913 w 200183"/>
                <a:gd name="connsiteY11" fmla="*/ 138367 h 271807"/>
                <a:gd name="connsiteX12" fmla="*/ 75913 w 200183"/>
                <a:gd name="connsiteY12" fmla="*/ 223541 h 271807"/>
                <a:gd name="connsiteX13" fmla="*/ 78467 w 200183"/>
                <a:gd name="connsiteY13" fmla="*/ 250913 h 271807"/>
                <a:gd name="connsiteX14" fmla="*/ 86725 w 200183"/>
                <a:gd name="connsiteY14" fmla="*/ 259490 h 271807"/>
                <a:gd name="connsiteX15" fmla="*/ 104745 w 200183"/>
                <a:gd name="connsiteY15" fmla="*/ 264326 h 271807"/>
                <a:gd name="connsiteX16" fmla="*/ 114371 w 200183"/>
                <a:gd name="connsiteY16" fmla="*/ 264326 h 271807"/>
                <a:gd name="connsiteX17" fmla="*/ 114371 w 200183"/>
                <a:gd name="connsiteY17" fmla="*/ 271808 h 271807"/>
                <a:gd name="connsiteX18" fmla="*/ 319 w 200183"/>
                <a:gd name="connsiteY18" fmla="*/ 271808 h 271807"/>
                <a:gd name="connsiteX19" fmla="*/ 319 w 200183"/>
                <a:gd name="connsiteY19" fmla="*/ 264326 h 271807"/>
                <a:gd name="connsiteX20" fmla="*/ 9717 w 200183"/>
                <a:gd name="connsiteY20" fmla="*/ 264326 h 271807"/>
                <a:gd name="connsiteX21" fmla="*/ 33668 w 200183"/>
                <a:gd name="connsiteY21" fmla="*/ 254517 h 271807"/>
                <a:gd name="connsiteX22" fmla="*/ 38230 w 200183"/>
                <a:gd name="connsiteY22" fmla="*/ 223678 h 271807"/>
                <a:gd name="connsiteX23" fmla="*/ 38230 w 200183"/>
                <a:gd name="connsiteY23" fmla="*/ 48084 h 271807"/>
                <a:gd name="connsiteX24" fmla="*/ 35675 w 200183"/>
                <a:gd name="connsiteY24" fmla="*/ 20712 h 271807"/>
                <a:gd name="connsiteX25" fmla="*/ 27646 w 200183"/>
                <a:gd name="connsiteY25" fmla="*/ 12089 h 271807"/>
                <a:gd name="connsiteX26" fmla="*/ 9398 w 200183"/>
                <a:gd name="connsiteY26" fmla="*/ 7299 h 271807"/>
                <a:gd name="connsiteX27" fmla="*/ 0 w 200183"/>
                <a:gd name="connsiteY27" fmla="*/ 7299 h 271807"/>
                <a:gd name="connsiteX28" fmla="*/ 0 w 200183"/>
                <a:gd name="connsiteY28" fmla="*/ 0 h 271807"/>
                <a:gd name="connsiteX29" fmla="*/ 197446 w 200183"/>
                <a:gd name="connsiteY29" fmla="*/ 0 h 271807"/>
                <a:gd name="connsiteX30" fmla="*/ 200183 w 200183"/>
                <a:gd name="connsiteY30" fmla="*/ 59672 h 271807"/>
                <a:gd name="connsiteX31" fmla="*/ 193295 w 200183"/>
                <a:gd name="connsiteY31" fmla="*/ 59672 h 271807"/>
                <a:gd name="connsiteX32" fmla="*/ 181479 w 200183"/>
                <a:gd name="connsiteY32" fmla="*/ 31706 h 271807"/>
                <a:gd name="connsiteX33" fmla="*/ 164827 w 200183"/>
                <a:gd name="connsiteY33" fmla="*/ 18750 h 271807"/>
                <a:gd name="connsiteX34" fmla="*/ 134170 w 200183"/>
                <a:gd name="connsiteY34" fmla="*/ 14736 h 2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0183" h="271807">
                  <a:moveTo>
                    <a:pt x="75913" y="14736"/>
                  </a:moveTo>
                  <a:lnTo>
                    <a:pt x="75913" y="121670"/>
                  </a:lnTo>
                  <a:lnTo>
                    <a:pt x="124179" y="121670"/>
                  </a:lnTo>
                  <a:cubicBezTo>
                    <a:pt x="135311" y="121670"/>
                    <a:pt x="143445" y="119161"/>
                    <a:pt x="148586" y="114143"/>
                  </a:cubicBezTo>
                  <a:cubicBezTo>
                    <a:pt x="153728" y="109125"/>
                    <a:pt x="157149" y="99225"/>
                    <a:pt x="158851" y="84444"/>
                  </a:cubicBezTo>
                  <a:lnTo>
                    <a:pt x="166196" y="84444"/>
                  </a:lnTo>
                  <a:lnTo>
                    <a:pt x="166196" y="176415"/>
                  </a:lnTo>
                  <a:lnTo>
                    <a:pt x="158851" y="176415"/>
                  </a:lnTo>
                  <a:cubicBezTo>
                    <a:pt x="159234" y="168459"/>
                    <a:pt x="157866" y="160516"/>
                    <a:pt x="154836" y="153148"/>
                  </a:cubicBezTo>
                  <a:cubicBezTo>
                    <a:pt x="152523" y="148472"/>
                    <a:pt x="148851" y="144608"/>
                    <a:pt x="144298" y="142063"/>
                  </a:cubicBezTo>
                  <a:cubicBezTo>
                    <a:pt x="137984" y="139239"/>
                    <a:pt x="131086" y="137970"/>
                    <a:pt x="124179" y="138367"/>
                  </a:cubicBezTo>
                  <a:lnTo>
                    <a:pt x="75913" y="138367"/>
                  </a:lnTo>
                  <a:lnTo>
                    <a:pt x="75913" y="223541"/>
                  </a:lnTo>
                  <a:cubicBezTo>
                    <a:pt x="75393" y="232743"/>
                    <a:pt x="76255" y="241967"/>
                    <a:pt x="78467" y="250913"/>
                  </a:cubicBezTo>
                  <a:cubicBezTo>
                    <a:pt x="80146" y="254641"/>
                    <a:pt x="83066" y="257670"/>
                    <a:pt x="86725" y="259490"/>
                  </a:cubicBezTo>
                  <a:cubicBezTo>
                    <a:pt x="92213" y="262638"/>
                    <a:pt x="98422" y="264303"/>
                    <a:pt x="104745" y="264326"/>
                  </a:cubicBezTo>
                  <a:lnTo>
                    <a:pt x="114371" y="264326"/>
                  </a:lnTo>
                  <a:lnTo>
                    <a:pt x="114371" y="271808"/>
                  </a:lnTo>
                  <a:lnTo>
                    <a:pt x="319" y="271808"/>
                  </a:lnTo>
                  <a:lnTo>
                    <a:pt x="319" y="264326"/>
                  </a:lnTo>
                  <a:lnTo>
                    <a:pt x="9717" y="264326"/>
                  </a:lnTo>
                  <a:cubicBezTo>
                    <a:pt x="20698" y="264326"/>
                    <a:pt x="28682" y="261055"/>
                    <a:pt x="33668" y="254517"/>
                  </a:cubicBezTo>
                  <a:cubicBezTo>
                    <a:pt x="36770" y="250229"/>
                    <a:pt x="38230" y="239964"/>
                    <a:pt x="38230" y="223678"/>
                  </a:cubicBezTo>
                  <a:lnTo>
                    <a:pt x="38230" y="48084"/>
                  </a:lnTo>
                  <a:cubicBezTo>
                    <a:pt x="38759" y="38882"/>
                    <a:pt x="37897" y="29658"/>
                    <a:pt x="35675" y="20712"/>
                  </a:cubicBezTo>
                  <a:cubicBezTo>
                    <a:pt x="34024" y="17030"/>
                    <a:pt x="31204" y="13996"/>
                    <a:pt x="27646" y="12089"/>
                  </a:cubicBezTo>
                  <a:cubicBezTo>
                    <a:pt x="22099" y="8901"/>
                    <a:pt x="15798" y="7249"/>
                    <a:pt x="9398" y="7299"/>
                  </a:cubicBezTo>
                  <a:lnTo>
                    <a:pt x="0" y="7299"/>
                  </a:lnTo>
                  <a:lnTo>
                    <a:pt x="0" y="0"/>
                  </a:lnTo>
                  <a:lnTo>
                    <a:pt x="197446" y="0"/>
                  </a:lnTo>
                  <a:lnTo>
                    <a:pt x="200183" y="59672"/>
                  </a:lnTo>
                  <a:lnTo>
                    <a:pt x="193295" y="59672"/>
                  </a:lnTo>
                  <a:cubicBezTo>
                    <a:pt x="191109" y="49704"/>
                    <a:pt x="187104" y="40224"/>
                    <a:pt x="181479" y="31706"/>
                  </a:cubicBezTo>
                  <a:cubicBezTo>
                    <a:pt x="177227" y="25940"/>
                    <a:pt x="171465" y="21455"/>
                    <a:pt x="164827" y="18750"/>
                  </a:cubicBezTo>
                  <a:cubicBezTo>
                    <a:pt x="154928" y="15602"/>
                    <a:pt x="144544" y="14243"/>
                    <a:pt x="134170" y="14736"/>
                  </a:cubicBezTo>
                  <a:close/>
                </a:path>
              </a:pathLst>
            </a:custGeom>
            <a:grpFill/>
            <a:ln w="455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2904AC-BC83-A3A1-4615-D3F6C57D071B}"/>
                </a:ext>
              </a:extLst>
            </p:cNvPr>
            <p:cNvSpPr/>
            <p:nvPr/>
          </p:nvSpPr>
          <p:spPr>
            <a:xfrm>
              <a:off x="4572239" y="2216155"/>
              <a:ext cx="133308" cy="189156"/>
            </a:xfrm>
            <a:custGeom>
              <a:avLst/>
              <a:gdLst>
                <a:gd name="connsiteX0" fmla="*/ 62683 w 133308"/>
                <a:gd name="connsiteY0" fmla="*/ 14 h 189156"/>
                <a:gd name="connsiteX1" fmla="*/ 62683 w 133308"/>
                <a:gd name="connsiteY1" fmla="*/ 41072 h 189156"/>
                <a:gd name="connsiteX2" fmla="*/ 108577 w 133308"/>
                <a:gd name="connsiteY2" fmla="*/ 14 h 189156"/>
                <a:gd name="connsiteX3" fmla="*/ 126278 w 133308"/>
                <a:gd name="connsiteY3" fmla="*/ 6720 h 189156"/>
                <a:gd name="connsiteX4" fmla="*/ 133303 w 133308"/>
                <a:gd name="connsiteY4" fmla="*/ 22231 h 189156"/>
                <a:gd name="connsiteX5" fmla="*/ 128239 w 133308"/>
                <a:gd name="connsiteY5" fmla="*/ 35461 h 189156"/>
                <a:gd name="connsiteX6" fmla="*/ 116196 w 133308"/>
                <a:gd name="connsiteY6" fmla="*/ 40844 h 189156"/>
                <a:gd name="connsiteX7" fmla="*/ 100913 w 133308"/>
                <a:gd name="connsiteY7" fmla="*/ 34001 h 189156"/>
                <a:gd name="connsiteX8" fmla="*/ 88367 w 133308"/>
                <a:gd name="connsiteY8" fmla="*/ 27158 h 189156"/>
                <a:gd name="connsiteX9" fmla="*/ 80749 w 133308"/>
                <a:gd name="connsiteY9" fmla="*/ 31173 h 189156"/>
                <a:gd name="connsiteX10" fmla="*/ 62500 w 133308"/>
                <a:gd name="connsiteY10" fmla="*/ 58089 h 189156"/>
                <a:gd name="connsiteX11" fmla="*/ 62500 w 133308"/>
                <a:gd name="connsiteY11" fmla="*/ 146045 h 189156"/>
                <a:gd name="connsiteX12" fmla="*/ 66196 w 133308"/>
                <a:gd name="connsiteY12" fmla="*/ 169175 h 189156"/>
                <a:gd name="connsiteX13" fmla="*/ 75320 w 133308"/>
                <a:gd name="connsiteY13" fmla="*/ 178299 h 189156"/>
                <a:gd name="connsiteX14" fmla="*/ 93933 w 133308"/>
                <a:gd name="connsiteY14" fmla="*/ 181857 h 189156"/>
                <a:gd name="connsiteX15" fmla="*/ 93933 w 133308"/>
                <a:gd name="connsiteY15" fmla="*/ 189157 h 189156"/>
                <a:gd name="connsiteX16" fmla="*/ 1779 w 133308"/>
                <a:gd name="connsiteY16" fmla="*/ 189157 h 189156"/>
                <a:gd name="connsiteX17" fmla="*/ 1779 w 133308"/>
                <a:gd name="connsiteY17" fmla="*/ 181857 h 189156"/>
                <a:gd name="connsiteX18" fmla="*/ 22126 w 133308"/>
                <a:gd name="connsiteY18" fmla="*/ 177295 h 189156"/>
                <a:gd name="connsiteX19" fmla="*/ 29015 w 133308"/>
                <a:gd name="connsiteY19" fmla="*/ 167031 h 189156"/>
                <a:gd name="connsiteX20" fmla="*/ 29973 w 133308"/>
                <a:gd name="connsiteY20" fmla="*/ 147505 h 189156"/>
                <a:gd name="connsiteX21" fmla="*/ 29973 w 133308"/>
                <a:gd name="connsiteY21" fmla="*/ 76565 h 189156"/>
                <a:gd name="connsiteX22" fmla="*/ 28695 w 133308"/>
                <a:gd name="connsiteY22" fmla="*/ 38426 h 189156"/>
                <a:gd name="connsiteX23" fmla="*/ 24133 w 133308"/>
                <a:gd name="connsiteY23" fmla="*/ 29530 h 189156"/>
                <a:gd name="connsiteX24" fmla="*/ 15648 w 133308"/>
                <a:gd name="connsiteY24" fmla="*/ 26702 h 189156"/>
                <a:gd name="connsiteX25" fmla="*/ 1962 w 133308"/>
                <a:gd name="connsiteY25" fmla="*/ 29713 h 189156"/>
                <a:gd name="connsiteX26" fmla="*/ 0 w 133308"/>
                <a:gd name="connsiteY26" fmla="*/ 22459 h 189156"/>
                <a:gd name="connsiteX27" fmla="*/ 54471 w 133308"/>
                <a:gd name="connsiteY27" fmla="*/ 14 h 18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3308" h="189156">
                  <a:moveTo>
                    <a:pt x="62683" y="14"/>
                  </a:moveTo>
                  <a:lnTo>
                    <a:pt x="62683" y="41072"/>
                  </a:lnTo>
                  <a:cubicBezTo>
                    <a:pt x="77555" y="13700"/>
                    <a:pt x="92852" y="14"/>
                    <a:pt x="108577" y="14"/>
                  </a:cubicBezTo>
                  <a:cubicBezTo>
                    <a:pt x="115137" y="-205"/>
                    <a:pt x="121511" y="2208"/>
                    <a:pt x="126278" y="6720"/>
                  </a:cubicBezTo>
                  <a:cubicBezTo>
                    <a:pt x="130712" y="10661"/>
                    <a:pt x="133262" y="16300"/>
                    <a:pt x="133303" y="22231"/>
                  </a:cubicBezTo>
                  <a:cubicBezTo>
                    <a:pt x="133422" y="27135"/>
                    <a:pt x="131602" y="31889"/>
                    <a:pt x="128239" y="35461"/>
                  </a:cubicBezTo>
                  <a:cubicBezTo>
                    <a:pt x="125192" y="38914"/>
                    <a:pt x="120799" y="40876"/>
                    <a:pt x="116196" y="40844"/>
                  </a:cubicBezTo>
                  <a:cubicBezTo>
                    <a:pt x="110475" y="40351"/>
                    <a:pt x="105092" y="37938"/>
                    <a:pt x="100913" y="34001"/>
                  </a:cubicBezTo>
                  <a:cubicBezTo>
                    <a:pt x="97482" y="30552"/>
                    <a:pt x="93125" y="28171"/>
                    <a:pt x="88367" y="27158"/>
                  </a:cubicBezTo>
                  <a:cubicBezTo>
                    <a:pt x="85402" y="27450"/>
                    <a:pt x="82665" y="28891"/>
                    <a:pt x="80749" y="31173"/>
                  </a:cubicBezTo>
                  <a:cubicBezTo>
                    <a:pt x="73166" y="39028"/>
                    <a:pt x="66994" y="48134"/>
                    <a:pt x="62500" y="58089"/>
                  </a:cubicBezTo>
                  <a:lnTo>
                    <a:pt x="62500" y="146045"/>
                  </a:lnTo>
                  <a:cubicBezTo>
                    <a:pt x="62090" y="153928"/>
                    <a:pt x="63349" y="161812"/>
                    <a:pt x="66196" y="169175"/>
                  </a:cubicBezTo>
                  <a:cubicBezTo>
                    <a:pt x="68162" y="173126"/>
                    <a:pt x="71369" y="176333"/>
                    <a:pt x="75320" y="178299"/>
                  </a:cubicBezTo>
                  <a:cubicBezTo>
                    <a:pt x="81141" y="180991"/>
                    <a:pt x="87532" y="182213"/>
                    <a:pt x="93933" y="181857"/>
                  </a:cubicBezTo>
                  <a:lnTo>
                    <a:pt x="93933" y="189157"/>
                  </a:lnTo>
                  <a:lnTo>
                    <a:pt x="1779" y="189157"/>
                  </a:lnTo>
                  <a:lnTo>
                    <a:pt x="1779" y="181857"/>
                  </a:lnTo>
                  <a:cubicBezTo>
                    <a:pt x="8859" y="182313"/>
                    <a:pt x="15922" y="180731"/>
                    <a:pt x="22126" y="177295"/>
                  </a:cubicBezTo>
                  <a:cubicBezTo>
                    <a:pt x="25616" y="174846"/>
                    <a:pt x="28070" y="171187"/>
                    <a:pt x="29015" y="167031"/>
                  </a:cubicBezTo>
                  <a:cubicBezTo>
                    <a:pt x="29923" y="160566"/>
                    <a:pt x="30242" y="154029"/>
                    <a:pt x="29973" y="147505"/>
                  </a:cubicBezTo>
                  <a:lnTo>
                    <a:pt x="29973" y="76565"/>
                  </a:lnTo>
                  <a:cubicBezTo>
                    <a:pt x="30361" y="63837"/>
                    <a:pt x="29936" y="51100"/>
                    <a:pt x="28695" y="38426"/>
                  </a:cubicBezTo>
                  <a:cubicBezTo>
                    <a:pt x="28244" y="35023"/>
                    <a:pt x="26633" y="31884"/>
                    <a:pt x="24133" y="29530"/>
                  </a:cubicBezTo>
                  <a:cubicBezTo>
                    <a:pt x="21729" y="27610"/>
                    <a:pt x="18723" y="26606"/>
                    <a:pt x="15648" y="26702"/>
                  </a:cubicBezTo>
                  <a:cubicBezTo>
                    <a:pt x="10940" y="26871"/>
                    <a:pt x="6305" y="27892"/>
                    <a:pt x="1962" y="29713"/>
                  </a:cubicBezTo>
                  <a:lnTo>
                    <a:pt x="0" y="22459"/>
                  </a:lnTo>
                  <a:lnTo>
                    <a:pt x="54471" y="14"/>
                  </a:lnTo>
                  <a:close/>
                </a:path>
              </a:pathLst>
            </a:custGeom>
            <a:grpFill/>
            <a:ln w="455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5C475EE-EFC4-76F2-B18E-BD376DF85512}"/>
                </a:ext>
              </a:extLst>
            </p:cNvPr>
            <p:cNvSpPr/>
            <p:nvPr/>
          </p:nvSpPr>
          <p:spPr>
            <a:xfrm>
              <a:off x="4717951" y="2216088"/>
              <a:ext cx="151916" cy="194663"/>
            </a:xfrm>
            <a:custGeom>
              <a:avLst/>
              <a:gdLst>
                <a:gd name="connsiteX0" fmla="*/ 27783 w 151916"/>
                <a:gd name="connsiteY0" fmla="*/ 74716 h 194663"/>
                <a:gd name="connsiteX1" fmla="*/ 47217 w 151916"/>
                <a:gd name="connsiteY1" fmla="*/ 138585 h 194663"/>
                <a:gd name="connsiteX2" fmla="*/ 93294 w 151916"/>
                <a:gd name="connsiteY2" fmla="*/ 161760 h 194663"/>
                <a:gd name="connsiteX3" fmla="*/ 123951 w 151916"/>
                <a:gd name="connsiteY3" fmla="*/ 151906 h 194663"/>
                <a:gd name="connsiteX4" fmla="*/ 145849 w 151916"/>
                <a:gd name="connsiteY4" fmla="*/ 117919 h 194663"/>
                <a:gd name="connsiteX5" fmla="*/ 151917 w 151916"/>
                <a:gd name="connsiteY5" fmla="*/ 121933 h 194663"/>
                <a:gd name="connsiteX6" fmla="*/ 127966 w 151916"/>
                <a:gd name="connsiteY6" fmla="*/ 172116 h 194663"/>
                <a:gd name="connsiteX7" fmla="*/ 78376 w 151916"/>
                <a:gd name="connsiteY7" fmla="*/ 194653 h 194663"/>
                <a:gd name="connsiteX8" fmla="*/ 23038 w 151916"/>
                <a:gd name="connsiteY8" fmla="*/ 168923 h 194663"/>
                <a:gd name="connsiteX9" fmla="*/ 0 w 151916"/>
                <a:gd name="connsiteY9" fmla="*/ 99716 h 194663"/>
                <a:gd name="connsiteX10" fmla="*/ 23586 w 151916"/>
                <a:gd name="connsiteY10" fmla="*/ 26358 h 194663"/>
                <a:gd name="connsiteX11" fmla="*/ 82893 w 151916"/>
                <a:gd name="connsiteY11" fmla="*/ 35 h 194663"/>
                <a:gd name="connsiteX12" fmla="*/ 132482 w 151916"/>
                <a:gd name="connsiteY12" fmla="*/ 20336 h 194663"/>
                <a:gd name="connsiteX13" fmla="*/ 151917 w 151916"/>
                <a:gd name="connsiteY13" fmla="*/ 74670 h 194663"/>
                <a:gd name="connsiteX14" fmla="*/ 27783 w 151916"/>
                <a:gd name="connsiteY14" fmla="*/ 63174 h 194663"/>
                <a:gd name="connsiteX15" fmla="*/ 111132 w 151916"/>
                <a:gd name="connsiteY15" fmla="*/ 63174 h 194663"/>
                <a:gd name="connsiteX16" fmla="*/ 107026 w 151916"/>
                <a:gd name="connsiteY16" fmla="*/ 38402 h 194663"/>
                <a:gd name="connsiteX17" fmla="*/ 92382 w 151916"/>
                <a:gd name="connsiteY17" fmla="*/ 20792 h 194663"/>
                <a:gd name="connsiteX18" fmla="*/ 72035 w 151916"/>
                <a:gd name="connsiteY18" fmla="*/ 14406 h 194663"/>
                <a:gd name="connsiteX19" fmla="*/ 42838 w 151916"/>
                <a:gd name="connsiteY19" fmla="*/ 27316 h 194663"/>
                <a:gd name="connsiteX20" fmla="*/ 27783 w 151916"/>
                <a:gd name="connsiteY20" fmla="*/ 63174 h 19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3">
                  <a:moveTo>
                    <a:pt x="27783" y="74716"/>
                  </a:moveTo>
                  <a:cubicBezTo>
                    <a:pt x="27783" y="101906"/>
                    <a:pt x="34261" y="123197"/>
                    <a:pt x="47217" y="138585"/>
                  </a:cubicBezTo>
                  <a:cubicBezTo>
                    <a:pt x="60174" y="153973"/>
                    <a:pt x="75534" y="161701"/>
                    <a:pt x="93294" y="161760"/>
                  </a:cubicBezTo>
                  <a:cubicBezTo>
                    <a:pt x="104325" y="161993"/>
                    <a:pt x="115119" y="158521"/>
                    <a:pt x="123951" y="151906"/>
                  </a:cubicBezTo>
                  <a:cubicBezTo>
                    <a:pt x="132651" y="145337"/>
                    <a:pt x="139950" y="134009"/>
                    <a:pt x="145849" y="117919"/>
                  </a:cubicBezTo>
                  <a:lnTo>
                    <a:pt x="151917" y="121933"/>
                  </a:lnTo>
                  <a:cubicBezTo>
                    <a:pt x="149029" y="140647"/>
                    <a:pt x="140699" y="158101"/>
                    <a:pt x="127966" y="172116"/>
                  </a:cubicBezTo>
                  <a:cubicBezTo>
                    <a:pt x="115685" y="186728"/>
                    <a:pt x="97459" y="195008"/>
                    <a:pt x="78376" y="194653"/>
                  </a:cubicBezTo>
                  <a:cubicBezTo>
                    <a:pt x="57021" y="194744"/>
                    <a:pt x="36734" y="185310"/>
                    <a:pt x="23038" y="168923"/>
                  </a:cubicBezTo>
                  <a:cubicBezTo>
                    <a:pt x="7651" y="151769"/>
                    <a:pt x="-32" y="128699"/>
                    <a:pt x="0" y="99716"/>
                  </a:cubicBezTo>
                  <a:cubicBezTo>
                    <a:pt x="0" y="68361"/>
                    <a:pt x="7860" y="43909"/>
                    <a:pt x="23586" y="26358"/>
                  </a:cubicBezTo>
                  <a:cubicBezTo>
                    <a:pt x="38449" y="9196"/>
                    <a:pt x="60192" y="-458"/>
                    <a:pt x="82893" y="35"/>
                  </a:cubicBezTo>
                  <a:cubicBezTo>
                    <a:pt x="101561" y="-576"/>
                    <a:pt x="119604" y="6810"/>
                    <a:pt x="132482" y="20336"/>
                  </a:cubicBezTo>
                  <a:cubicBezTo>
                    <a:pt x="145439" y="33899"/>
                    <a:pt x="151917" y="52011"/>
                    <a:pt x="151917" y="74670"/>
                  </a:cubicBezTo>
                  <a:close/>
                  <a:moveTo>
                    <a:pt x="27783" y="63174"/>
                  </a:moveTo>
                  <a:lnTo>
                    <a:pt x="111132" y="63174"/>
                  </a:lnTo>
                  <a:cubicBezTo>
                    <a:pt x="111091" y="54752"/>
                    <a:pt x="109709" y="46386"/>
                    <a:pt x="107026" y="38402"/>
                  </a:cubicBezTo>
                  <a:cubicBezTo>
                    <a:pt x="103979" y="31221"/>
                    <a:pt x="98887" y="25099"/>
                    <a:pt x="92382" y="20792"/>
                  </a:cubicBezTo>
                  <a:cubicBezTo>
                    <a:pt x="86378" y="16700"/>
                    <a:pt x="79298" y="14479"/>
                    <a:pt x="72035" y="14406"/>
                  </a:cubicBezTo>
                  <a:cubicBezTo>
                    <a:pt x="60936" y="14483"/>
                    <a:pt x="50365" y="19159"/>
                    <a:pt x="42838" y="27316"/>
                  </a:cubicBezTo>
                  <a:cubicBezTo>
                    <a:pt x="33695" y="37084"/>
                    <a:pt x="28353" y="49807"/>
                    <a:pt x="27783" y="63174"/>
                  </a:cubicBezTo>
                </a:path>
              </a:pathLst>
            </a:custGeom>
            <a:grpFill/>
            <a:ln w="455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42E6D0B-515E-6869-B7D3-2582328136FD}"/>
                </a:ext>
              </a:extLst>
            </p:cNvPr>
            <p:cNvSpPr/>
            <p:nvPr/>
          </p:nvSpPr>
          <p:spPr>
            <a:xfrm>
              <a:off x="4900760" y="2216169"/>
              <a:ext cx="122511" cy="194800"/>
            </a:xfrm>
            <a:custGeom>
              <a:avLst/>
              <a:gdLst>
                <a:gd name="connsiteX0" fmla="*/ 108890 w 122511"/>
                <a:gd name="connsiteY0" fmla="*/ 0 h 194800"/>
                <a:gd name="connsiteX1" fmla="*/ 108890 w 122511"/>
                <a:gd name="connsiteY1" fmla="*/ 62637 h 194800"/>
                <a:gd name="connsiteX2" fmla="*/ 102594 w 122511"/>
                <a:gd name="connsiteY2" fmla="*/ 62637 h 194800"/>
                <a:gd name="connsiteX3" fmla="*/ 83570 w 122511"/>
                <a:gd name="connsiteY3" fmla="*/ 22400 h 194800"/>
                <a:gd name="connsiteX4" fmla="*/ 53917 w 122511"/>
                <a:gd name="connsiteY4" fmla="*/ 11770 h 194800"/>
                <a:gd name="connsiteX5" fmla="*/ 31837 w 122511"/>
                <a:gd name="connsiteY5" fmla="*/ 19161 h 194800"/>
                <a:gd name="connsiteX6" fmla="*/ 23214 w 122511"/>
                <a:gd name="connsiteY6" fmla="*/ 35858 h 194800"/>
                <a:gd name="connsiteX7" fmla="*/ 29464 w 122511"/>
                <a:gd name="connsiteY7" fmla="*/ 55110 h 194800"/>
                <a:gd name="connsiteX8" fmla="*/ 54100 w 122511"/>
                <a:gd name="connsiteY8" fmla="*/ 72537 h 194800"/>
                <a:gd name="connsiteX9" fmla="*/ 82749 w 122511"/>
                <a:gd name="connsiteY9" fmla="*/ 86770 h 194800"/>
                <a:gd name="connsiteX10" fmla="*/ 122485 w 122511"/>
                <a:gd name="connsiteY10" fmla="*/ 139097 h 194800"/>
                <a:gd name="connsiteX11" fmla="*/ 103963 w 122511"/>
                <a:gd name="connsiteY11" fmla="*/ 179471 h 194800"/>
                <a:gd name="connsiteX12" fmla="*/ 62585 w 122511"/>
                <a:gd name="connsiteY12" fmla="*/ 194800 h 194800"/>
                <a:gd name="connsiteX13" fmla="*/ 24994 w 122511"/>
                <a:gd name="connsiteY13" fmla="*/ 188732 h 194800"/>
                <a:gd name="connsiteX14" fmla="*/ 14410 w 122511"/>
                <a:gd name="connsiteY14" fmla="*/ 186679 h 194800"/>
                <a:gd name="connsiteX15" fmla="*/ 7338 w 122511"/>
                <a:gd name="connsiteY15" fmla="*/ 192063 h 194800"/>
                <a:gd name="connsiteX16" fmla="*/ 860 w 122511"/>
                <a:gd name="connsiteY16" fmla="*/ 192063 h 194800"/>
                <a:gd name="connsiteX17" fmla="*/ 860 w 122511"/>
                <a:gd name="connsiteY17" fmla="*/ 126369 h 194800"/>
                <a:gd name="connsiteX18" fmla="*/ 7338 w 122511"/>
                <a:gd name="connsiteY18" fmla="*/ 126369 h 194800"/>
                <a:gd name="connsiteX19" fmla="*/ 28278 w 122511"/>
                <a:gd name="connsiteY19" fmla="*/ 168796 h 194800"/>
                <a:gd name="connsiteX20" fmla="*/ 62904 w 122511"/>
                <a:gd name="connsiteY20" fmla="*/ 183076 h 194800"/>
                <a:gd name="connsiteX21" fmla="*/ 84939 w 122511"/>
                <a:gd name="connsiteY21" fmla="*/ 174955 h 194800"/>
                <a:gd name="connsiteX22" fmla="*/ 93425 w 122511"/>
                <a:gd name="connsiteY22" fmla="*/ 155384 h 194800"/>
                <a:gd name="connsiteX23" fmla="*/ 83981 w 122511"/>
                <a:gd name="connsiteY23" fmla="*/ 132117 h 194800"/>
                <a:gd name="connsiteX24" fmla="*/ 46070 w 122511"/>
                <a:gd name="connsiteY24" fmla="*/ 108303 h 194800"/>
                <a:gd name="connsiteX25" fmla="*/ 8844 w 122511"/>
                <a:gd name="connsiteY25" fmla="*/ 82299 h 194800"/>
                <a:gd name="connsiteX26" fmla="*/ 39 w 122511"/>
                <a:gd name="connsiteY26" fmla="*/ 53422 h 194800"/>
                <a:gd name="connsiteX27" fmla="*/ 15231 w 122511"/>
                <a:gd name="connsiteY27" fmla="*/ 15465 h 194800"/>
                <a:gd name="connsiteX28" fmla="*/ 54465 w 122511"/>
                <a:gd name="connsiteY28" fmla="*/ 228 h 194800"/>
                <a:gd name="connsiteX29" fmla="*/ 80103 w 122511"/>
                <a:gd name="connsiteY29" fmla="*/ 4790 h 194800"/>
                <a:gd name="connsiteX30" fmla="*/ 93425 w 122511"/>
                <a:gd name="connsiteY30" fmla="*/ 7847 h 194800"/>
                <a:gd name="connsiteX31" fmla="*/ 98306 w 122511"/>
                <a:gd name="connsiteY31" fmla="*/ 6432 h 194800"/>
                <a:gd name="connsiteX32" fmla="*/ 102412 w 122511"/>
                <a:gd name="connsiteY32" fmla="*/ 137 h 1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2511" h="194800">
                  <a:moveTo>
                    <a:pt x="108890" y="0"/>
                  </a:moveTo>
                  <a:lnTo>
                    <a:pt x="108890" y="62637"/>
                  </a:lnTo>
                  <a:lnTo>
                    <a:pt x="102594" y="62637"/>
                  </a:lnTo>
                  <a:cubicBezTo>
                    <a:pt x="97667" y="42929"/>
                    <a:pt x="91326" y="29516"/>
                    <a:pt x="83570" y="22400"/>
                  </a:cubicBezTo>
                  <a:cubicBezTo>
                    <a:pt x="75418" y="15182"/>
                    <a:pt x="64798" y="11378"/>
                    <a:pt x="53917" y="11770"/>
                  </a:cubicBezTo>
                  <a:cubicBezTo>
                    <a:pt x="45893" y="11396"/>
                    <a:pt x="38018" y="14028"/>
                    <a:pt x="31837" y="19161"/>
                  </a:cubicBezTo>
                  <a:cubicBezTo>
                    <a:pt x="26590" y="23139"/>
                    <a:pt x="23420" y="29275"/>
                    <a:pt x="23214" y="35858"/>
                  </a:cubicBezTo>
                  <a:cubicBezTo>
                    <a:pt x="23041" y="42801"/>
                    <a:pt x="25249" y="49590"/>
                    <a:pt x="29464" y="55110"/>
                  </a:cubicBezTo>
                  <a:cubicBezTo>
                    <a:pt x="33479" y="60584"/>
                    <a:pt x="41691" y="66424"/>
                    <a:pt x="54100" y="72537"/>
                  </a:cubicBezTo>
                  <a:lnTo>
                    <a:pt x="82749" y="86770"/>
                  </a:lnTo>
                  <a:cubicBezTo>
                    <a:pt x="109269" y="100000"/>
                    <a:pt x="122517" y="117441"/>
                    <a:pt x="122485" y="139097"/>
                  </a:cubicBezTo>
                  <a:cubicBezTo>
                    <a:pt x="122991" y="154718"/>
                    <a:pt x="116134" y="169668"/>
                    <a:pt x="103963" y="179471"/>
                  </a:cubicBezTo>
                  <a:cubicBezTo>
                    <a:pt x="92462" y="189389"/>
                    <a:pt x="77772" y="194832"/>
                    <a:pt x="62585" y="194800"/>
                  </a:cubicBezTo>
                  <a:cubicBezTo>
                    <a:pt x="49834" y="194526"/>
                    <a:pt x="37183" y="192487"/>
                    <a:pt x="24994" y="188732"/>
                  </a:cubicBezTo>
                  <a:cubicBezTo>
                    <a:pt x="21586" y="187533"/>
                    <a:pt x="18018" y="186839"/>
                    <a:pt x="14410" y="186679"/>
                  </a:cubicBezTo>
                  <a:cubicBezTo>
                    <a:pt x="11175" y="186862"/>
                    <a:pt x="8374" y="188993"/>
                    <a:pt x="7338" y="192063"/>
                  </a:cubicBezTo>
                  <a:lnTo>
                    <a:pt x="860" y="192063"/>
                  </a:lnTo>
                  <a:lnTo>
                    <a:pt x="860" y="126369"/>
                  </a:lnTo>
                  <a:lnTo>
                    <a:pt x="7338" y="126369"/>
                  </a:lnTo>
                  <a:cubicBezTo>
                    <a:pt x="10988" y="145165"/>
                    <a:pt x="17968" y="159261"/>
                    <a:pt x="28278" y="168796"/>
                  </a:cubicBezTo>
                  <a:cubicBezTo>
                    <a:pt x="37544" y="177847"/>
                    <a:pt x="49953" y="182961"/>
                    <a:pt x="62904" y="183076"/>
                  </a:cubicBezTo>
                  <a:cubicBezTo>
                    <a:pt x="71034" y="183399"/>
                    <a:pt x="78963" y="180480"/>
                    <a:pt x="84939" y="174955"/>
                  </a:cubicBezTo>
                  <a:cubicBezTo>
                    <a:pt x="90423" y="169937"/>
                    <a:pt x="93507" y="162815"/>
                    <a:pt x="93425" y="155384"/>
                  </a:cubicBezTo>
                  <a:cubicBezTo>
                    <a:pt x="93625" y="146656"/>
                    <a:pt x="90204" y="138235"/>
                    <a:pt x="83981" y="132117"/>
                  </a:cubicBezTo>
                  <a:cubicBezTo>
                    <a:pt x="77626" y="125821"/>
                    <a:pt x="64989" y="117884"/>
                    <a:pt x="46070" y="108303"/>
                  </a:cubicBezTo>
                  <a:cubicBezTo>
                    <a:pt x="27152" y="98723"/>
                    <a:pt x="14743" y="90055"/>
                    <a:pt x="8844" y="82299"/>
                  </a:cubicBezTo>
                  <a:cubicBezTo>
                    <a:pt x="2717" y="73951"/>
                    <a:pt x="-390" y="63768"/>
                    <a:pt x="39" y="53422"/>
                  </a:cubicBezTo>
                  <a:cubicBezTo>
                    <a:pt x="-335" y="39220"/>
                    <a:pt x="5162" y="25488"/>
                    <a:pt x="15231" y="15465"/>
                  </a:cubicBezTo>
                  <a:cubicBezTo>
                    <a:pt x="25632" y="5169"/>
                    <a:pt x="39839" y="-347"/>
                    <a:pt x="54465" y="228"/>
                  </a:cubicBezTo>
                  <a:cubicBezTo>
                    <a:pt x="63187" y="488"/>
                    <a:pt x="71828" y="2026"/>
                    <a:pt x="80103" y="4790"/>
                  </a:cubicBezTo>
                  <a:cubicBezTo>
                    <a:pt x="84415" y="6309"/>
                    <a:pt x="88881" y="7336"/>
                    <a:pt x="93425" y="7847"/>
                  </a:cubicBezTo>
                  <a:cubicBezTo>
                    <a:pt x="95163" y="7938"/>
                    <a:pt x="96883" y="7441"/>
                    <a:pt x="98306" y="6432"/>
                  </a:cubicBezTo>
                  <a:cubicBezTo>
                    <a:pt x="100071" y="4621"/>
                    <a:pt x="101467" y="2482"/>
                    <a:pt x="102412" y="137"/>
                  </a:cubicBezTo>
                  <a:close/>
                </a:path>
              </a:pathLst>
            </a:custGeom>
            <a:grpFill/>
            <a:ln w="455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9BDD159-DC9A-CECF-B4BD-755C737B9356}"/>
                </a:ext>
              </a:extLst>
            </p:cNvPr>
            <p:cNvSpPr/>
            <p:nvPr/>
          </p:nvSpPr>
          <p:spPr>
            <a:xfrm>
              <a:off x="5039531" y="2216032"/>
              <a:ext cx="196488" cy="189279"/>
            </a:xfrm>
            <a:custGeom>
              <a:avLst/>
              <a:gdLst>
                <a:gd name="connsiteX0" fmla="*/ 62957 w 196488"/>
                <a:gd name="connsiteY0" fmla="*/ 38960 h 189279"/>
                <a:gd name="connsiteX1" fmla="*/ 122993 w 196488"/>
                <a:gd name="connsiteY1" fmla="*/ 137 h 189279"/>
                <a:gd name="connsiteX2" fmla="*/ 148176 w 196488"/>
                <a:gd name="connsiteY2" fmla="*/ 7664 h 189279"/>
                <a:gd name="connsiteX3" fmla="*/ 165010 w 196488"/>
                <a:gd name="connsiteY3" fmla="*/ 32391 h 189279"/>
                <a:gd name="connsiteX4" fmla="*/ 169298 w 196488"/>
                <a:gd name="connsiteY4" fmla="*/ 69298 h 189279"/>
                <a:gd name="connsiteX5" fmla="*/ 169298 w 196488"/>
                <a:gd name="connsiteY5" fmla="*/ 147674 h 189279"/>
                <a:gd name="connsiteX6" fmla="*/ 172035 w 196488"/>
                <a:gd name="connsiteY6" fmla="*/ 171305 h 189279"/>
                <a:gd name="connsiteX7" fmla="*/ 178970 w 196488"/>
                <a:gd name="connsiteY7" fmla="*/ 179107 h 189279"/>
                <a:gd name="connsiteX8" fmla="*/ 196488 w 196488"/>
                <a:gd name="connsiteY8" fmla="*/ 181981 h 189279"/>
                <a:gd name="connsiteX9" fmla="*/ 196488 w 196488"/>
                <a:gd name="connsiteY9" fmla="*/ 189280 h 189279"/>
                <a:gd name="connsiteX10" fmla="*/ 107665 w 196488"/>
                <a:gd name="connsiteY10" fmla="*/ 189280 h 189279"/>
                <a:gd name="connsiteX11" fmla="*/ 107665 w 196488"/>
                <a:gd name="connsiteY11" fmla="*/ 181981 h 189279"/>
                <a:gd name="connsiteX12" fmla="*/ 111406 w 196488"/>
                <a:gd name="connsiteY12" fmla="*/ 181981 h 189279"/>
                <a:gd name="connsiteX13" fmla="*/ 128970 w 196488"/>
                <a:gd name="connsiteY13" fmla="*/ 178103 h 189279"/>
                <a:gd name="connsiteX14" fmla="*/ 135950 w 196488"/>
                <a:gd name="connsiteY14" fmla="*/ 166607 h 189279"/>
                <a:gd name="connsiteX15" fmla="*/ 136725 w 196488"/>
                <a:gd name="connsiteY15" fmla="*/ 147765 h 189279"/>
                <a:gd name="connsiteX16" fmla="*/ 136725 w 196488"/>
                <a:gd name="connsiteY16" fmla="*/ 72491 h 189279"/>
                <a:gd name="connsiteX17" fmla="*/ 130384 w 196488"/>
                <a:gd name="connsiteY17" fmla="*/ 35995 h 189279"/>
                <a:gd name="connsiteX18" fmla="*/ 109079 w 196488"/>
                <a:gd name="connsiteY18" fmla="*/ 24681 h 189279"/>
                <a:gd name="connsiteX19" fmla="*/ 62957 w 196488"/>
                <a:gd name="connsiteY19" fmla="*/ 50730 h 189279"/>
                <a:gd name="connsiteX20" fmla="*/ 62957 w 196488"/>
                <a:gd name="connsiteY20" fmla="*/ 147628 h 189279"/>
                <a:gd name="connsiteX21" fmla="*/ 65101 w 196488"/>
                <a:gd name="connsiteY21" fmla="*/ 170439 h 189279"/>
                <a:gd name="connsiteX22" fmla="*/ 72674 w 196488"/>
                <a:gd name="connsiteY22" fmla="*/ 178924 h 189279"/>
                <a:gd name="connsiteX23" fmla="*/ 92199 w 196488"/>
                <a:gd name="connsiteY23" fmla="*/ 181616 h 189279"/>
                <a:gd name="connsiteX24" fmla="*/ 92199 w 196488"/>
                <a:gd name="connsiteY24" fmla="*/ 188915 h 189279"/>
                <a:gd name="connsiteX25" fmla="*/ 3193 w 196488"/>
                <a:gd name="connsiteY25" fmla="*/ 188915 h 189279"/>
                <a:gd name="connsiteX26" fmla="*/ 3193 w 196488"/>
                <a:gd name="connsiteY26" fmla="*/ 181981 h 189279"/>
                <a:gd name="connsiteX27" fmla="*/ 7117 w 196488"/>
                <a:gd name="connsiteY27" fmla="*/ 181981 h 189279"/>
                <a:gd name="connsiteX28" fmla="*/ 25365 w 196488"/>
                <a:gd name="connsiteY28" fmla="*/ 174910 h 189279"/>
                <a:gd name="connsiteX29" fmla="*/ 30155 w 196488"/>
                <a:gd name="connsiteY29" fmla="*/ 147765 h 189279"/>
                <a:gd name="connsiteX30" fmla="*/ 30155 w 196488"/>
                <a:gd name="connsiteY30" fmla="*/ 79334 h 189279"/>
                <a:gd name="connsiteX31" fmla="*/ 28695 w 196488"/>
                <a:gd name="connsiteY31" fmla="*/ 39097 h 189279"/>
                <a:gd name="connsiteX32" fmla="*/ 24133 w 196488"/>
                <a:gd name="connsiteY32" fmla="*/ 29334 h 189279"/>
                <a:gd name="connsiteX33" fmla="*/ 16013 w 196488"/>
                <a:gd name="connsiteY33" fmla="*/ 26734 h 189279"/>
                <a:gd name="connsiteX34" fmla="*/ 2920 w 196488"/>
                <a:gd name="connsiteY34" fmla="*/ 29699 h 189279"/>
                <a:gd name="connsiteX35" fmla="*/ 0 w 196488"/>
                <a:gd name="connsiteY35" fmla="*/ 22445 h 189279"/>
                <a:gd name="connsiteX36" fmla="*/ 54243 w 196488"/>
                <a:gd name="connsiteY36" fmla="*/ 0 h 189279"/>
                <a:gd name="connsiteX37" fmla="*/ 62683 w 196488"/>
                <a:gd name="connsiteY37" fmla="*/ 0 h 18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488" h="189279">
                  <a:moveTo>
                    <a:pt x="62957" y="38960"/>
                  </a:moveTo>
                  <a:cubicBezTo>
                    <a:pt x="83942" y="13107"/>
                    <a:pt x="103956" y="169"/>
                    <a:pt x="122993" y="137"/>
                  </a:cubicBezTo>
                  <a:cubicBezTo>
                    <a:pt x="131976" y="-100"/>
                    <a:pt x="140799" y="2537"/>
                    <a:pt x="148176" y="7664"/>
                  </a:cubicBezTo>
                  <a:cubicBezTo>
                    <a:pt x="156168" y="14006"/>
                    <a:pt x="162045" y="22628"/>
                    <a:pt x="165010" y="32391"/>
                  </a:cubicBezTo>
                  <a:cubicBezTo>
                    <a:pt x="168390" y="44389"/>
                    <a:pt x="169836" y="56848"/>
                    <a:pt x="169298" y="69298"/>
                  </a:cubicBezTo>
                  <a:lnTo>
                    <a:pt x="169298" y="147674"/>
                  </a:lnTo>
                  <a:cubicBezTo>
                    <a:pt x="168805" y="155653"/>
                    <a:pt x="169732" y="163650"/>
                    <a:pt x="172035" y="171305"/>
                  </a:cubicBezTo>
                  <a:cubicBezTo>
                    <a:pt x="173440" y="174590"/>
                    <a:pt x="175872" y="177327"/>
                    <a:pt x="178970" y="179107"/>
                  </a:cubicBezTo>
                  <a:cubicBezTo>
                    <a:pt x="184508" y="181410"/>
                    <a:pt x="190503" y="182396"/>
                    <a:pt x="196488" y="181981"/>
                  </a:cubicBezTo>
                  <a:lnTo>
                    <a:pt x="196488" y="189280"/>
                  </a:lnTo>
                  <a:lnTo>
                    <a:pt x="107665" y="189280"/>
                  </a:lnTo>
                  <a:lnTo>
                    <a:pt x="107665" y="181981"/>
                  </a:lnTo>
                  <a:lnTo>
                    <a:pt x="111406" y="181981"/>
                  </a:lnTo>
                  <a:cubicBezTo>
                    <a:pt x="117523" y="182546"/>
                    <a:pt x="123659" y="181192"/>
                    <a:pt x="128970" y="178103"/>
                  </a:cubicBezTo>
                  <a:cubicBezTo>
                    <a:pt x="132514" y="175160"/>
                    <a:pt x="134973" y="171109"/>
                    <a:pt x="135950" y="166607"/>
                  </a:cubicBezTo>
                  <a:cubicBezTo>
                    <a:pt x="136689" y="160357"/>
                    <a:pt x="136949" y="154056"/>
                    <a:pt x="136725" y="147765"/>
                  </a:cubicBezTo>
                  <a:lnTo>
                    <a:pt x="136725" y="72491"/>
                  </a:lnTo>
                  <a:cubicBezTo>
                    <a:pt x="136725" y="55794"/>
                    <a:pt x="134613" y="43627"/>
                    <a:pt x="130384" y="35995"/>
                  </a:cubicBezTo>
                  <a:cubicBezTo>
                    <a:pt x="126086" y="28403"/>
                    <a:pt x="117774" y="23992"/>
                    <a:pt x="109079" y="24681"/>
                  </a:cubicBezTo>
                  <a:cubicBezTo>
                    <a:pt x="93659" y="24681"/>
                    <a:pt x="78239" y="33349"/>
                    <a:pt x="62957" y="50730"/>
                  </a:cubicBezTo>
                  <a:lnTo>
                    <a:pt x="62957" y="147628"/>
                  </a:lnTo>
                  <a:cubicBezTo>
                    <a:pt x="62957" y="160037"/>
                    <a:pt x="63686" y="167701"/>
                    <a:pt x="65101" y="170439"/>
                  </a:cubicBezTo>
                  <a:cubicBezTo>
                    <a:pt x="66656" y="174002"/>
                    <a:pt x="69311" y="176976"/>
                    <a:pt x="72674" y="178924"/>
                  </a:cubicBezTo>
                  <a:cubicBezTo>
                    <a:pt x="78910" y="181233"/>
                    <a:pt x="85571" y="182154"/>
                    <a:pt x="92199" y="181616"/>
                  </a:cubicBezTo>
                  <a:lnTo>
                    <a:pt x="92199" y="188915"/>
                  </a:lnTo>
                  <a:lnTo>
                    <a:pt x="3193" y="188915"/>
                  </a:lnTo>
                  <a:lnTo>
                    <a:pt x="3193" y="181981"/>
                  </a:lnTo>
                  <a:lnTo>
                    <a:pt x="7117" y="181981"/>
                  </a:lnTo>
                  <a:cubicBezTo>
                    <a:pt x="16241" y="181981"/>
                    <a:pt x="22400" y="179608"/>
                    <a:pt x="25365" y="174910"/>
                  </a:cubicBezTo>
                  <a:cubicBezTo>
                    <a:pt x="28331" y="170210"/>
                    <a:pt x="30155" y="161223"/>
                    <a:pt x="30155" y="147765"/>
                  </a:cubicBezTo>
                  <a:lnTo>
                    <a:pt x="30155" y="79334"/>
                  </a:lnTo>
                  <a:cubicBezTo>
                    <a:pt x="30575" y="65904"/>
                    <a:pt x="30087" y="52459"/>
                    <a:pt x="28695" y="39097"/>
                  </a:cubicBezTo>
                  <a:cubicBezTo>
                    <a:pt x="28257" y="35438"/>
                    <a:pt x="26656" y="32017"/>
                    <a:pt x="24133" y="29334"/>
                  </a:cubicBezTo>
                  <a:cubicBezTo>
                    <a:pt x="21834" y="27505"/>
                    <a:pt x="18946" y="26583"/>
                    <a:pt x="16013" y="26734"/>
                  </a:cubicBezTo>
                  <a:cubicBezTo>
                    <a:pt x="11501" y="26902"/>
                    <a:pt x="7062" y="27911"/>
                    <a:pt x="2920" y="29699"/>
                  </a:cubicBezTo>
                  <a:lnTo>
                    <a:pt x="0" y="22445"/>
                  </a:lnTo>
                  <a:lnTo>
                    <a:pt x="54243" y="0"/>
                  </a:lnTo>
                  <a:lnTo>
                    <a:pt x="62683" y="0"/>
                  </a:lnTo>
                  <a:close/>
                </a:path>
              </a:pathLst>
            </a:custGeom>
            <a:grpFill/>
            <a:ln w="45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19D5DED-3EF9-AF86-EB61-9CD3E816C78F}"/>
                </a:ext>
              </a:extLst>
            </p:cNvPr>
            <p:cNvSpPr/>
            <p:nvPr/>
          </p:nvSpPr>
          <p:spPr>
            <a:xfrm>
              <a:off x="5251388" y="2216137"/>
              <a:ext cx="173326" cy="194631"/>
            </a:xfrm>
            <a:custGeom>
              <a:avLst/>
              <a:gdLst>
                <a:gd name="connsiteX0" fmla="*/ 86912 w 173326"/>
                <a:gd name="connsiteY0" fmla="*/ 32 h 194631"/>
                <a:gd name="connsiteX1" fmla="*/ 152332 w 173326"/>
                <a:gd name="connsiteY1" fmla="*/ 31693 h 194631"/>
                <a:gd name="connsiteX2" fmla="*/ 173318 w 173326"/>
                <a:gd name="connsiteY2" fmla="*/ 93828 h 194631"/>
                <a:gd name="connsiteX3" fmla="*/ 161730 w 173326"/>
                <a:gd name="connsiteY3" fmla="*/ 143737 h 194631"/>
                <a:gd name="connsiteX4" fmla="*/ 129796 w 173326"/>
                <a:gd name="connsiteY4" fmla="*/ 181784 h 194631"/>
                <a:gd name="connsiteX5" fmla="*/ 84631 w 173326"/>
                <a:gd name="connsiteY5" fmla="*/ 194604 h 194631"/>
                <a:gd name="connsiteX6" fmla="*/ 20169 w 173326"/>
                <a:gd name="connsiteY6" fmla="*/ 161574 h 194631"/>
                <a:gd name="connsiteX7" fmla="*/ 5 w 173326"/>
                <a:gd name="connsiteY7" fmla="*/ 99029 h 194631"/>
                <a:gd name="connsiteX8" fmla="*/ 12231 w 173326"/>
                <a:gd name="connsiteY8" fmla="*/ 48846 h 194631"/>
                <a:gd name="connsiteX9" fmla="*/ 44485 w 173326"/>
                <a:gd name="connsiteY9" fmla="*/ 11939 h 194631"/>
                <a:gd name="connsiteX10" fmla="*/ 86821 w 173326"/>
                <a:gd name="connsiteY10" fmla="*/ 32 h 194631"/>
                <a:gd name="connsiteX11" fmla="*/ 80799 w 173326"/>
                <a:gd name="connsiteY11" fmla="*/ 13079 h 194631"/>
                <a:gd name="connsiteX12" fmla="*/ 59905 w 173326"/>
                <a:gd name="connsiteY12" fmla="*/ 19375 h 194631"/>
                <a:gd name="connsiteX13" fmla="*/ 42934 w 173326"/>
                <a:gd name="connsiteY13" fmla="*/ 41501 h 194631"/>
                <a:gd name="connsiteX14" fmla="*/ 36456 w 173326"/>
                <a:gd name="connsiteY14" fmla="*/ 82149 h 194631"/>
                <a:gd name="connsiteX15" fmla="*/ 52058 w 173326"/>
                <a:gd name="connsiteY15" fmla="*/ 151264 h 194631"/>
                <a:gd name="connsiteX16" fmla="*/ 93117 w 173326"/>
                <a:gd name="connsiteY16" fmla="*/ 180279 h 194631"/>
                <a:gd name="connsiteX17" fmla="*/ 124549 w 173326"/>
                <a:gd name="connsiteY17" fmla="*/ 164266 h 194631"/>
                <a:gd name="connsiteX18" fmla="*/ 136912 w 173326"/>
                <a:gd name="connsiteY18" fmla="*/ 109202 h 194631"/>
                <a:gd name="connsiteX19" fmla="*/ 116292 w 173326"/>
                <a:gd name="connsiteY19" fmla="*/ 32286 h 194631"/>
                <a:gd name="connsiteX20" fmla="*/ 80753 w 173326"/>
                <a:gd name="connsiteY20" fmla="*/ 13079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6" h="194631">
                  <a:moveTo>
                    <a:pt x="86912" y="32"/>
                  </a:moveTo>
                  <a:cubicBezTo>
                    <a:pt x="112574" y="-698"/>
                    <a:pt x="136981" y="11118"/>
                    <a:pt x="152332" y="31693"/>
                  </a:cubicBezTo>
                  <a:cubicBezTo>
                    <a:pt x="166224" y="49398"/>
                    <a:pt x="173628" y="71328"/>
                    <a:pt x="173318" y="93828"/>
                  </a:cubicBezTo>
                  <a:cubicBezTo>
                    <a:pt x="173117" y="111109"/>
                    <a:pt x="169162" y="128134"/>
                    <a:pt x="161730" y="143737"/>
                  </a:cubicBezTo>
                  <a:cubicBezTo>
                    <a:pt x="155092" y="159303"/>
                    <a:pt x="143975" y="172546"/>
                    <a:pt x="129796" y="181784"/>
                  </a:cubicBezTo>
                  <a:cubicBezTo>
                    <a:pt x="116301" y="190343"/>
                    <a:pt x="100612" y="194800"/>
                    <a:pt x="84631" y="194604"/>
                  </a:cubicBezTo>
                  <a:cubicBezTo>
                    <a:pt x="58919" y="195302"/>
                    <a:pt x="34622" y="182852"/>
                    <a:pt x="20169" y="161574"/>
                  </a:cubicBezTo>
                  <a:cubicBezTo>
                    <a:pt x="6862" y="143454"/>
                    <a:pt x="-214" y="121510"/>
                    <a:pt x="5" y="99029"/>
                  </a:cubicBezTo>
                  <a:cubicBezTo>
                    <a:pt x="142" y="81579"/>
                    <a:pt x="4330" y="64403"/>
                    <a:pt x="12231" y="48846"/>
                  </a:cubicBezTo>
                  <a:cubicBezTo>
                    <a:pt x="19134" y="33650"/>
                    <a:pt x="30352" y="20817"/>
                    <a:pt x="44485" y="11939"/>
                  </a:cubicBezTo>
                  <a:cubicBezTo>
                    <a:pt x="57236" y="4156"/>
                    <a:pt x="71885" y="36"/>
                    <a:pt x="86821" y="32"/>
                  </a:cubicBezTo>
                  <a:moveTo>
                    <a:pt x="80799" y="13079"/>
                  </a:moveTo>
                  <a:cubicBezTo>
                    <a:pt x="73390" y="13216"/>
                    <a:pt x="66159" y="15397"/>
                    <a:pt x="59905" y="19375"/>
                  </a:cubicBezTo>
                  <a:cubicBezTo>
                    <a:pt x="51985" y="24704"/>
                    <a:pt x="46027" y="32473"/>
                    <a:pt x="42934" y="41501"/>
                  </a:cubicBezTo>
                  <a:cubicBezTo>
                    <a:pt x="38194" y="54512"/>
                    <a:pt x="35995" y="68312"/>
                    <a:pt x="36456" y="82149"/>
                  </a:cubicBezTo>
                  <a:cubicBezTo>
                    <a:pt x="35817" y="106127"/>
                    <a:pt x="41182" y="129886"/>
                    <a:pt x="52058" y="151264"/>
                  </a:cubicBezTo>
                  <a:cubicBezTo>
                    <a:pt x="62460" y="170607"/>
                    <a:pt x="76146" y="180279"/>
                    <a:pt x="93117" y="180279"/>
                  </a:cubicBezTo>
                  <a:cubicBezTo>
                    <a:pt x="105580" y="180398"/>
                    <a:pt x="117318" y="174421"/>
                    <a:pt x="124549" y="164266"/>
                  </a:cubicBezTo>
                  <a:cubicBezTo>
                    <a:pt x="132761" y="153591"/>
                    <a:pt x="136880" y="135238"/>
                    <a:pt x="136912" y="109202"/>
                  </a:cubicBezTo>
                  <a:cubicBezTo>
                    <a:pt x="136912" y="76629"/>
                    <a:pt x="130037" y="50990"/>
                    <a:pt x="116292" y="32286"/>
                  </a:cubicBezTo>
                  <a:cubicBezTo>
                    <a:pt x="108468" y="20274"/>
                    <a:pt x="95087" y="13043"/>
                    <a:pt x="80753" y="13079"/>
                  </a:cubicBezTo>
                </a:path>
              </a:pathLst>
            </a:custGeom>
            <a:grpFill/>
            <a:ln w="45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F4E4A4-7E69-F563-3842-24536A42E614}"/>
                </a:ext>
              </a:extLst>
            </p:cNvPr>
            <p:cNvSpPr/>
            <p:nvPr/>
          </p:nvSpPr>
          <p:spPr>
            <a:xfrm>
              <a:off x="5553456" y="2127023"/>
              <a:ext cx="239088" cy="284304"/>
            </a:xfrm>
            <a:custGeom>
              <a:avLst/>
              <a:gdLst>
                <a:gd name="connsiteX0" fmla="*/ 226863 w 239088"/>
                <a:gd name="connsiteY0" fmla="*/ 185 h 284304"/>
                <a:gd name="connsiteX1" fmla="*/ 232930 w 239088"/>
                <a:gd name="connsiteY1" fmla="*/ 92567 h 284304"/>
                <a:gd name="connsiteX2" fmla="*/ 226863 w 239088"/>
                <a:gd name="connsiteY2" fmla="*/ 92567 h 284304"/>
                <a:gd name="connsiteX3" fmla="*/ 192282 w 239088"/>
                <a:gd name="connsiteY3" fmla="*/ 32758 h 284304"/>
                <a:gd name="connsiteX4" fmla="*/ 138313 w 239088"/>
                <a:gd name="connsiteY4" fmla="*/ 14510 h 284304"/>
                <a:gd name="connsiteX5" fmla="*/ 90594 w 239088"/>
                <a:gd name="connsiteY5" fmla="*/ 28196 h 284304"/>
                <a:gd name="connsiteX6" fmla="*/ 57108 w 239088"/>
                <a:gd name="connsiteY6" fmla="*/ 71992 h 284304"/>
                <a:gd name="connsiteX7" fmla="*/ 44882 w 239088"/>
                <a:gd name="connsiteY7" fmla="*/ 146719 h 284304"/>
                <a:gd name="connsiteX8" fmla="*/ 56424 w 239088"/>
                <a:gd name="connsiteY8" fmla="*/ 210588 h 284304"/>
                <a:gd name="connsiteX9" fmla="*/ 91096 w 239088"/>
                <a:gd name="connsiteY9" fmla="*/ 252057 h 284304"/>
                <a:gd name="connsiteX10" fmla="*/ 143970 w 239088"/>
                <a:gd name="connsiteY10" fmla="*/ 266519 h 284304"/>
                <a:gd name="connsiteX11" fmla="*/ 189591 w 239088"/>
                <a:gd name="connsiteY11" fmla="*/ 255204 h 284304"/>
                <a:gd name="connsiteX12" fmla="*/ 233021 w 239088"/>
                <a:gd name="connsiteY12" fmla="*/ 210268 h 284304"/>
                <a:gd name="connsiteX13" fmla="*/ 239089 w 239088"/>
                <a:gd name="connsiteY13" fmla="*/ 214329 h 284304"/>
                <a:gd name="connsiteX14" fmla="*/ 192465 w 239088"/>
                <a:gd name="connsiteY14" fmla="*/ 267431 h 284304"/>
                <a:gd name="connsiteX15" fmla="*/ 129234 w 239088"/>
                <a:gd name="connsiteY15" fmla="*/ 284265 h 284304"/>
                <a:gd name="connsiteX16" fmla="*/ 27044 w 239088"/>
                <a:gd name="connsiteY16" fmla="*/ 234082 h 284304"/>
                <a:gd name="connsiteX17" fmla="*/ 37 w 239088"/>
                <a:gd name="connsiteY17" fmla="*/ 146308 h 284304"/>
                <a:gd name="connsiteX18" fmla="*/ 17875 w 239088"/>
                <a:gd name="connsiteY18" fmla="*/ 71536 h 284304"/>
                <a:gd name="connsiteX19" fmla="*/ 135120 w 239088"/>
                <a:gd name="connsiteY19" fmla="*/ 3 h 284304"/>
                <a:gd name="connsiteX20" fmla="*/ 191872 w 239088"/>
                <a:gd name="connsiteY20" fmla="*/ 14419 h 284304"/>
                <a:gd name="connsiteX21" fmla="*/ 203642 w 239088"/>
                <a:gd name="connsiteY21" fmla="*/ 18981 h 284304"/>
                <a:gd name="connsiteX22" fmla="*/ 212766 w 239088"/>
                <a:gd name="connsiteY22" fmla="*/ 15194 h 284304"/>
                <a:gd name="connsiteX23" fmla="*/ 220019 w 239088"/>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88" h="284304">
                  <a:moveTo>
                    <a:pt x="226863" y="185"/>
                  </a:moveTo>
                  <a:lnTo>
                    <a:pt x="232930" y="92567"/>
                  </a:lnTo>
                  <a:lnTo>
                    <a:pt x="226863" y="92567"/>
                  </a:lnTo>
                  <a:cubicBezTo>
                    <a:pt x="218802" y="64862"/>
                    <a:pt x="207278" y="44925"/>
                    <a:pt x="192282" y="32758"/>
                  </a:cubicBezTo>
                  <a:cubicBezTo>
                    <a:pt x="177013" y="20491"/>
                    <a:pt x="157893" y="14027"/>
                    <a:pt x="138313" y="14510"/>
                  </a:cubicBezTo>
                  <a:cubicBezTo>
                    <a:pt x="121406" y="14291"/>
                    <a:pt x="104814" y="19049"/>
                    <a:pt x="90594" y="28196"/>
                  </a:cubicBezTo>
                  <a:cubicBezTo>
                    <a:pt x="76406" y="37321"/>
                    <a:pt x="65229" y="51965"/>
                    <a:pt x="57108" y="71992"/>
                  </a:cubicBezTo>
                  <a:cubicBezTo>
                    <a:pt x="48988" y="92020"/>
                    <a:pt x="44882" y="116929"/>
                    <a:pt x="44882" y="146719"/>
                  </a:cubicBezTo>
                  <a:cubicBezTo>
                    <a:pt x="44380" y="168571"/>
                    <a:pt x="48308" y="190296"/>
                    <a:pt x="56424" y="210588"/>
                  </a:cubicBezTo>
                  <a:cubicBezTo>
                    <a:pt x="63345" y="227705"/>
                    <a:pt x="75475" y="242212"/>
                    <a:pt x="91096" y="252057"/>
                  </a:cubicBezTo>
                  <a:cubicBezTo>
                    <a:pt x="106981" y="261815"/>
                    <a:pt x="125329" y="266833"/>
                    <a:pt x="143970" y="266519"/>
                  </a:cubicBezTo>
                  <a:cubicBezTo>
                    <a:pt x="159910" y="266856"/>
                    <a:pt x="175653" y="262951"/>
                    <a:pt x="189591" y="255204"/>
                  </a:cubicBezTo>
                  <a:cubicBezTo>
                    <a:pt x="202761" y="247632"/>
                    <a:pt x="217237" y="232654"/>
                    <a:pt x="233021" y="210268"/>
                  </a:cubicBezTo>
                  <a:lnTo>
                    <a:pt x="239089" y="214329"/>
                  </a:lnTo>
                  <a:cubicBezTo>
                    <a:pt x="225768" y="238507"/>
                    <a:pt x="210225" y="256208"/>
                    <a:pt x="192465" y="267431"/>
                  </a:cubicBezTo>
                  <a:cubicBezTo>
                    <a:pt x="173445" y="279000"/>
                    <a:pt x="151493" y="284849"/>
                    <a:pt x="129234" y="284265"/>
                  </a:cubicBezTo>
                  <a:cubicBezTo>
                    <a:pt x="85256" y="284265"/>
                    <a:pt x="51191" y="267536"/>
                    <a:pt x="27044" y="234082"/>
                  </a:cubicBezTo>
                  <a:cubicBezTo>
                    <a:pt x="8805" y="208507"/>
                    <a:pt x="-670" y="177713"/>
                    <a:pt x="37" y="146308"/>
                  </a:cubicBezTo>
                  <a:cubicBezTo>
                    <a:pt x="-241" y="120300"/>
                    <a:pt x="5886" y="94620"/>
                    <a:pt x="17875" y="71536"/>
                  </a:cubicBezTo>
                  <a:cubicBezTo>
                    <a:pt x="40220" y="27380"/>
                    <a:pt x="85630" y="-326"/>
                    <a:pt x="135120" y="3"/>
                  </a:cubicBezTo>
                  <a:cubicBezTo>
                    <a:pt x="154923" y="153"/>
                    <a:pt x="174399" y="5099"/>
                    <a:pt x="191872" y="14419"/>
                  </a:cubicBezTo>
                  <a:cubicBezTo>
                    <a:pt x="195435" y="16746"/>
                    <a:pt x="199440" y="18301"/>
                    <a:pt x="203642" y="18981"/>
                  </a:cubicBezTo>
                  <a:cubicBezTo>
                    <a:pt x="207072" y="19008"/>
                    <a:pt x="210366" y="17644"/>
                    <a:pt x="212766" y="15194"/>
                  </a:cubicBezTo>
                  <a:cubicBezTo>
                    <a:pt x="216502" y="10943"/>
                    <a:pt x="219011" y="5756"/>
                    <a:pt x="220019" y="185"/>
                  </a:cubicBezTo>
                  <a:close/>
                </a:path>
              </a:pathLst>
            </a:custGeom>
            <a:grpFill/>
            <a:ln w="45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B2DAFA1-CC4A-1850-5E4F-AC454EEBD689}"/>
                </a:ext>
              </a:extLst>
            </p:cNvPr>
            <p:cNvSpPr/>
            <p:nvPr/>
          </p:nvSpPr>
          <p:spPr>
            <a:xfrm>
              <a:off x="5818275" y="2120133"/>
              <a:ext cx="89826" cy="284996"/>
            </a:xfrm>
            <a:custGeom>
              <a:avLst/>
              <a:gdLst>
                <a:gd name="connsiteX0" fmla="*/ 62683 w 89826"/>
                <a:gd name="connsiteY0" fmla="*/ 96036 h 284996"/>
                <a:gd name="connsiteX1" fmla="*/ 62683 w 89826"/>
                <a:gd name="connsiteY1" fmla="*/ 243573 h 284996"/>
                <a:gd name="connsiteX2" fmla="*/ 65146 w 89826"/>
                <a:gd name="connsiteY2" fmla="*/ 266383 h 284996"/>
                <a:gd name="connsiteX3" fmla="*/ 72354 w 89826"/>
                <a:gd name="connsiteY3" fmla="*/ 274914 h 284996"/>
                <a:gd name="connsiteX4" fmla="*/ 89827 w 89826"/>
                <a:gd name="connsiteY4" fmla="*/ 277697 h 284996"/>
                <a:gd name="connsiteX5" fmla="*/ 89827 w 89826"/>
                <a:gd name="connsiteY5" fmla="*/ 284997 h 284996"/>
                <a:gd name="connsiteX6" fmla="*/ 2737 w 89826"/>
                <a:gd name="connsiteY6" fmla="*/ 284997 h 284996"/>
                <a:gd name="connsiteX7" fmla="*/ 2737 w 89826"/>
                <a:gd name="connsiteY7" fmla="*/ 277880 h 284996"/>
                <a:gd name="connsiteX8" fmla="*/ 20301 w 89826"/>
                <a:gd name="connsiteY8" fmla="*/ 275279 h 284996"/>
                <a:gd name="connsiteX9" fmla="*/ 27464 w 89826"/>
                <a:gd name="connsiteY9" fmla="*/ 266703 h 284996"/>
                <a:gd name="connsiteX10" fmla="*/ 30109 w 89826"/>
                <a:gd name="connsiteY10" fmla="*/ 243892 h 284996"/>
                <a:gd name="connsiteX11" fmla="*/ 30109 w 89826"/>
                <a:gd name="connsiteY11" fmla="*/ 172952 h 284996"/>
                <a:gd name="connsiteX12" fmla="*/ 28331 w 89826"/>
                <a:gd name="connsiteY12" fmla="*/ 134312 h 284996"/>
                <a:gd name="connsiteX13" fmla="*/ 24042 w 89826"/>
                <a:gd name="connsiteY13" fmla="*/ 125188 h 284996"/>
                <a:gd name="connsiteX14" fmla="*/ 16013 w 89826"/>
                <a:gd name="connsiteY14" fmla="*/ 122724 h 284996"/>
                <a:gd name="connsiteX15" fmla="*/ 2737 w 89826"/>
                <a:gd name="connsiteY15" fmla="*/ 125690 h 284996"/>
                <a:gd name="connsiteX16" fmla="*/ 0 w 89826"/>
                <a:gd name="connsiteY16" fmla="*/ 118436 h 284996"/>
                <a:gd name="connsiteX17" fmla="*/ 54060 w 89826"/>
                <a:gd name="connsiteY17" fmla="*/ 95990 h 284996"/>
                <a:gd name="connsiteX18" fmla="*/ 46487 w 89826"/>
                <a:gd name="connsiteY18" fmla="*/ 5 h 284996"/>
                <a:gd name="connsiteX19" fmla="*/ 60493 w 89826"/>
                <a:gd name="connsiteY19" fmla="*/ 5935 h 284996"/>
                <a:gd name="connsiteX20" fmla="*/ 66241 w 89826"/>
                <a:gd name="connsiteY20" fmla="*/ 20215 h 284996"/>
                <a:gd name="connsiteX21" fmla="*/ 60493 w 89826"/>
                <a:gd name="connsiteY21" fmla="*/ 34631 h 284996"/>
                <a:gd name="connsiteX22" fmla="*/ 46487 w 89826"/>
                <a:gd name="connsiteY22" fmla="*/ 40653 h 284996"/>
                <a:gd name="connsiteX23" fmla="*/ 32391 w 89826"/>
                <a:gd name="connsiteY23" fmla="*/ 34631 h 284996"/>
                <a:gd name="connsiteX24" fmla="*/ 26551 w 89826"/>
                <a:gd name="connsiteY24" fmla="*/ 20215 h 284996"/>
                <a:gd name="connsiteX25" fmla="*/ 32299 w 89826"/>
                <a:gd name="connsiteY25" fmla="*/ 5935 h 284996"/>
                <a:gd name="connsiteX26" fmla="*/ 46487 w 89826"/>
                <a:gd name="connsiteY26" fmla="*/ 5 h 2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826" h="284996">
                  <a:moveTo>
                    <a:pt x="62683" y="96036"/>
                  </a:moveTo>
                  <a:lnTo>
                    <a:pt x="62683" y="243573"/>
                  </a:lnTo>
                  <a:cubicBezTo>
                    <a:pt x="62213" y="251260"/>
                    <a:pt x="63048" y="258975"/>
                    <a:pt x="65146" y="266383"/>
                  </a:cubicBezTo>
                  <a:cubicBezTo>
                    <a:pt x="66533" y="269951"/>
                    <a:pt x="69070" y="272953"/>
                    <a:pt x="72354" y="274914"/>
                  </a:cubicBezTo>
                  <a:cubicBezTo>
                    <a:pt x="77879" y="277209"/>
                    <a:pt x="83864" y="278163"/>
                    <a:pt x="89827" y="277697"/>
                  </a:cubicBezTo>
                  <a:lnTo>
                    <a:pt x="89827" y="284997"/>
                  </a:lnTo>
                  <a:lnTo>
                    <a:pt x="2737" y="284997"/>
                  </a:lnTo>
                  <a:lnTo>
                    <a:pt x="2737" y="277880"/>
                  </a:lnTo>
                  <a:cubicBezTo>
                    <a:pt x="8713" y="278354"/>
                    <a:pt x="14717" y="277465"/>
                    <a:pt x="20301" y="275279"/>
                  </a:cubicBezTo>
                  <a:cubicBezTo>
                    <a:pt x="23545" y="273258"/>
                    <a:pt x="26054" y="270252"/>
                    <a:pt x="27464" y="266703"/>
                  </a:cubicBezTo>
                  <a:cubicBezTo>
                    <a:pt x="29653" y="259308"/>
                    <a:pt x="30552" y="251593"/>
                    <a:pt x="30109" y="243892"/>
                  </a:cubicBezTo>
                  <a:lnTo>
                    <a:pt x="30109" y="172952"/>
                  </a:lnTo>
                  <a:cubicBezTo>
                    <a:pt x="30507" y="160046"/>
                    <a:pt x="29909" y="147127"/>
                    <a:pt x="28331" y="134312"/>
                  </a:cubicBezTo>
                  <a:cubicBezTo>
                    <a:pt x="27929" y="130886"/>
                    <a:pt x="26423" y="127683"/>
                    <a:pt x="24042" y="125188"/>
                  </a:cubicBezTo>
                  <a:cubicBezTo>
                    <a:pt x="21747" y="123431"/>
                    <a:pt x="18896" y="122560"/>
                    <a:pt x="16013" y="122724"/>
                  </a:cubicBezTo>
                  <a:cubicBezTo>
                    <a:pt x="11446" y="122902"/>
                    <a:pt x="6948" y="123910"/>
                    <a:pt x="2737" y="125690"/>
                  </a:cubicBezTo>
                  <a:lnTo>
                    <a:pt x="0" y="118436"/>
                  </a:lnTo>
                  <a:lnTo>
                    <a:pt x="54060" y="95990"/>
                  </a:lnTo>
                  <a:close/>
                  <a:moveTo>
                    <a:pt x="46487" y="5"/>
                  </a:moveTo>
                  <a:cubicBezTo>
                    <a:pt x="51784" y="-73"/>
                    <a:pt x="56866" y="2080"/>
                    <a:pt x="60493" y="5935"/>
                  </a:cubicBezTo>
                  <a:cubicBezTo>
                    <a:pt x="64270" y="9717"/>
                    <a:pt x="66346" y="14872"/>
                    <a:pt x="66241" y="20215"/>
                  </a:cubicBezTo>
                  <a:cubicBezTo>
                    <a:pt x="66332" y="25593"/>
                    <a:pt x="64261" y="30790"/>
                    <a:pt x="60493" y="34631"/>
                  </a:cubicBezTo>
                  <a:cubicBezTo>
                    <a:pt x="56889" y="38531"/>
                    <a:pt x="51798" y="40721"/>
                    <a:pt x="46487" y="40653"/>
                  </a:cubicBezTo>
                  <a:cubicBezTo>
                    <a:pt x="41150" y="40712"/>
                    <a:pt x="36036" y="38527"/>
                    <a:pt x="32391" y="34631"/>
                  </a:cubicBezTo>
                  <a:cubicBezTo>
                    <a:pt x="28581" y="30808"/>
                    <a:pt x="26474" y="25612"/>
                    <a:pt x="26551" y="20215"/>
                  </a:cubicBezTo>
                  <a:cubicBezTo>
                    <a:pt x="26446" y="14872"/>
                    <a:pt x="28522" y="9717"/>
                    <a:pt x="32299" y="5935"/>
                  </a:cubicBezTo>
                  <a:cubicBezTo>
                    <a:pt x="35976" y="2039"/>
                    <a:pt x="41132" y="-114"/>
                    <a:pt x="46487" y="5"/>
                  </a:cubicBezTo>
                </a:path>
              </a:pathLst>
            </a:custGeom>
            <a:grpFill/>
            <a:ln w="455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E5C8E78-CE94-DB29-587C-3136C70F4E76}"/>
                </a:ext>
              </a:extLst>
            </p:cNvPr>
            <p:cNvSpPr/>
            <p:nvPr/>
          </p:nvSpPr>
          <p:spPr>
            <a:xfrm>
              <a:off x="5921606" y="2161196"/>
              <a:ext cx="108257" cy="246989"/>
            </a:xfrm>
            <a:custGeom>
              <a:avLst/>
              <a:gdLst>
                <a:gd name="connsiteX0" fmla="*/ 61223 w 108257"/>
                <a:gd name="connsiteY0" fmla="*/ 0 h 246989"/>
                <a:gd name="connsiteX1" fmla="*/ 61223 w 108257"/>
                <a:gd name="connsiteY1" fmla="*/ 60310 h 246989"/>
                <a:gd name="connsiteX2" fmla="*/ 103102 w 108257"/>
                <a:gd name="connsiteY2" fmla="*/ 60310 h 246989"/>
                <a:gd name="connsiteX3" fmla="*/ 103102 w 108257"/>
                <a:gd name="connsiteY3" fmla="*/ 74407 h 246989"/>
                <a:gd name="connsiteX4" fmla="*/ 61223 w 108257"/>
                <a:gd name="connsiteY4" fmla="*/ 74407 h 246989"/>
                <a:gd name="connsiteX5" fmla="*/ 61223 w 108257"/>
                <a:gd name="connsiteY5" fmla="*/ 193431 h 246989"/>
                <a:gd name="connsiteX6" fmla="*/ 66150 w 108257"/>
                <a:gd name="connsiteY6" fmla="*/ 217474 h 246989"/>
                <a:gd name="connsiteX7" fmla="*/ 78924 w 108257"/>
                <a:gd name="connsiteY7" fmla="*/ 223678 h 246989"/>
                <a:gd name="connsiteX8" fmla="*/ 91378 w 108257"/>
                <a:gd name="connsiteY8" fmla="*/ 219572 h 246989"/>
                <a:gd name="connsiteX9" fmla="*/ 100502 w 108257"/>
                <a:gd name="connsiteY9" fmla="*/ 207437 h 246989"/>
                <a:gd name="connsiteX10" fmla="*/ 108258 w 108257"/>
                <a:gd name="connsiteY10" fmla="*/ 207437 h 246989"/>
                <a:gd name="connsiteX11" fmla="*/ 88823 w 108257"/>
                <a:gd name="connsiteY11" fmla="*/ 237045 h 246989"/>
                <a:gd name="connsiteX12" fmla="*/ 62956 w 108257"/>
                <a:gd name="connsiteY12" fmla="*/ 246990 h 246989"/>
                <a:gd name="connsiteX13" fmla="*/ 45301 w 108257"/>
                <a:gd name="connsiteY13" fmla="*/ 241880 h 246989"/>
                <a:gd name="connsiteX14" fmla="*/ 32527 w 108257"/>
                <a:gd name="connsiteY14" fmla="*/ 227282 h 246989"/>
                <a:gd name="connsiteX15" fmla="*/ 28422 w 108257"/>
                <a:gd name="connsiteY15" fmla="*/ 197902 h 246989"/>
                <a:gd name="connsiteX16" fmla="*/ 28422 w 108257"/>
                <a:gd name="connsiteY16" fmla="*/ 74407 h 246989"/>
                <a:gd name="connsiteX17" fmla="*/ 0 w 108257"/>
                <a:gd name="connsiteY17" fmla="*/ 74407 h 246989"/>
                <a:gd name="connsiteX18" fmla="*/ 0 w 108257"/>
                <a:gd name="connsiteY18" fmla="*/ 68020 h 246989"/>
                <a:gd name="connsiteX19" fmla="*/ 22080 w 108257"/>
                <a:gd name="connsiteY19" fmla="*/ 53057 h 246989"/>
                <a:gd name="connsiteX20" fmla="*/ 42290 w 108257"/>
                <a:gd name="connsiteY20" fmla="*/ 28102 h 246989"/>
                <a:gd name="connsiteX21" fmla="*/ 54973 w 108257"/>
                <a:gd name="connsiteY21" fmla="*/ 228 h 2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257" h="246989">
                  <a:moveTo>
                    <a:pt x="61223" y="0"/>
                  </a:moveTo>
                  <a:lnTo>
                    <a:pt x="61223" y="60310"/>
                  </a:lnTo>
                  <a:lnTo>
                    <a:pt x="103102" y="60310"/>
                  </a:lnTo>
                  <a:lnTo>
                    <a:pt x="103102" y="74407"/>
                  </a:lnTo>
                  <a:lnTo>
                    <a:pt x="61223" y="74407"/>
                  </a:lnTo>
                  <a:lnTo>
                    <a:pt x="61223" y="193431"/>
                  </a:lnTo>
                  <a:cubicBezTo>
                    <a:pt x="61223" y="205338"/>
                    <a:pt x="62865" y="213322"/>
                    <a:pt x="66150" y="217474"/>
                  </a:cubicBezTo>
                  <a:cubicBezTo>
                    <a:pt x="69165" y="221470"/>
                    <a:pt x="73919" y="223778"/>
                    <a:pt x="78924" y="223678"/>
                  </a:cubicBezTo>
                  <a:cubicBezTo>
                    <a:pt x="83394" y="223605"/>
                    <a:pt x="87738" y="222172"/>
                    <a:pt x="91378" y="219572"/>
                  </a:cubicBezTo>
                  <a:cubicBezTo>
                    <a:pt x="95548" y="216515"/>
                    <a:pt x="98723" y="212291"/>
                    <a:pt x="100502" y="207437"/>
                  </a:cubicBezTo>
                  <a:lnTo>
                    <a:pt x="108258" y="207437"/>
                  </a:lnTo>
                  <a:cubicBezTo>
                    <a:pt x="104731" y="218956"/>
                    <a:pt x="97988" y="229225"/>
                    <a:pt x="88823" y="237045"/>
                  </a:cubicBezTo>
                  <a:cubicBezTo>
                    <a:pt x="81615" y="243258"/>
                    <a:pt x="72473" y="246771"/>
                    <a:pt x="62956" y="246990"/>
                  </a:cubicBezTo>
                  <a:cubicBezTo>
                    <a:pt x="56715" y="246935"/>
                    <a:pt x="50607" y="245170"/>
                    <a:pt x="45301" y="241880"/>
                  </a:cubicBezTo>
                  <a:cubicBezTo>
                    <a:pt x="39571" y="238532"/>
                    <a:pt x="35087" y="233409"/>
                    <a:pt x="32527" y="227282"/>
                  </a:cubicBezTo>
                  <a:cubicBezTo>
                    <a:pt x="29311" y="217839"/>
                    <a:pt x="27920" y="207866"/>
                    <a:pt x="28422" y="197902"/>
                  </a:cubicBezTo>
                  <a:lnTo>
                    <a:pt x="28422" y="74407"/>
                  </a:lnTo>
                  <a:lnTo>
                    <a:pt x="0" y="74407"/>
                  </a:lnTo>
                  <a:lnTo>
                    <a:pt x="0" y="68020"/>
                  </a:lnTo>
                  <a:cubicBezTo>
                    <a:pt x="8198" y="64398"/>
                    <a:pt x="15675" y="59330"/>
                    <a:pt x="22080" y="53057"/>
                  </a:cubicBezTo>
                  <a:cubicBezTo>
                    <a:pt x="29895" y="45671"/>
                    <a:pt x="36693" y="37281"/>
                    <a:pt x="42290" y="28102"/>
                  </a:cubicBezTo>
                  <a:cubicBezTo>
                    <a:pt x="47121" y="19097"/>
                    <a:pt x="51360" y="9786"/>
                    <a:pt x="54973" y="228"/>
                  </a:cubicBezTo>
                  <a:close/>
                </a:path>
              </a:pathLst>
            </a:custGeom>
            <a:grpFill/>
            <a:ln w="455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82FE560-55AF-791C-CF8A-410455028AF7}"/>
                </a:ext>
              </a:extLst>
            </p:cNvPr>
            <p:cNvSpPr/>
            <p:nvPr/>
          </p:nvSpPr>
          <p:spPr>
            <a:xfrm>
              <a:off x="6031186" y="2221506"/>
              <a:ext cx="195940" cy="272599"/>
            </a:xfrm>
            <a:custGeom>
              <a:avLst/>
              <a:gdLst>
                <a:gd name="connsiteX0" fmla="*/ 228 w 195940"/>
                <a:gd name="connsiteY0" fmla="*/ 0 h 272599"/>
                <a:gd name="connsiteX1" fmla="*/ 83988 w 195940"/>
                <a:gd name="connsiteY1" fmla="*/ 0 h 272599"/>
                <a:gd name="connsiteX2" fmla="*/ 83988 w 195940"/>
                <a:gd name="connsiteY2" fmla="*/ 7254 h 272599"/>
                <a:gd name="connsiteX3" fmla="*/ 79882 w 195940"/>
                <a:gd name="connsiteY3" fmla="*/ 7254 h 272599"/>
                <a:gd name="connsiteX4" fmla="*/ 66652 w 195940"/>
                <a:gd name="connsiteY4" fmla="*/ 11223 h 272599"/>
                <a:gd name="connsiteX5" fmla="*/ 62090 w 195940"/>
                <a:gd name="connsiteY5" fmla="*/ 20986 h 272599"/>
                <a:gd name="connsiteX6" fmla="*/ 68568 w 195940"/>
                <a:gd name="connsiteY6" fmla="*/ 42746 h 272599"/>
                <a:gd name="connsiteX7" fmla="*/ 112364 w 195940"/>
                <a:gd name="connsiteY7" fmla="*/ 135813 h 272599"/>
                <a:gd name="connsiteX8" fmla="*/ 152327 w 195940"/>
                <a:gd name="connsiteY8" fmla="*/ 33896 h 272599"/>
                <a:gd name="connsiteX9" fmla="*/ 155658 w 195940"/>
                <a:gd name="connsiteY9" fmla="*/ 17564 h 272599"/>
                <a:gd name="connsiteX10" fmla="*/ 154289 w 195940"/>
                <a:gd name="connsiteY10" fmla="*/ 12135 h 272599"/>
                <a:gd name="connsiteX11" fmla="*/ 149408 w 195940"/>
                <a:gd name="connsiteY11" fmla="*/ 8577 h 272599"/>
                <a:gd name="connsiteX12" fmla="*/ 137637 w 195940"/>
                <a:gd name="connsiteY12" fmla="*/ 7254 h 272599"/>
                <a:gd name="connsiteX13" fmla="*/ 137637 w 195940"/>
                <a:gd name="connsiteY13" fmla="*/ 0 h 272599"/>
                <a:gd name="connsiteX14" fmla="*/ 195941 w 195940"/>
                <a:gd name="connsiteY14" fmla="*/ 0 h 272599"/>
                <a:gd name="connsiteX15" fmla="*/ 195941 w 195940"/>
                <a:gd name="connsiteY15" fmla="*/ 7254 h 272599"/>
                <a:gd name="connsiteX16" fmla="*/ 184763 w 195940"/>
                <a:gd name="connsiteY16" fmla="*/ 10493 h 272599"/>
                <a:gd name="connsiteX17" fmla="*/ 176141 w 195940"/>
                <a:gd name="connsiteY17" fmla="*/ 19617 h 272599"/>
                <a:gd name="connsiteX18" fmla="*/ 169481 w 195940"/>
                <a:gd name="connsiteY18" fmla="*/ 35128 h 272599"/>
                <a:gd name="connsiteX19" fmla="*/ 96488 w 195940"/>
                <a:gd name="connsiteY19" fmla="*/ 218660 h 272599"/>
                <a:gd name="connsiteX20" fmla="*/ 68796 w 195940"/>
                <a:gd name="connsiteY20" fmla="*/ 258897 h 272599"/>
                <a:gd name="connsiteX21" fmla="*/ 35812 w 195940"/>
                <a:gd name="connsiteY21" fmla="*/ 272583 h 272599"/>
                <a:gd name="connsiteX22" fmla="*/ 16788 w 195940"/>
                <a:gd name="connsiteY22" fmla="*/ 265786 h 272599"/>
                <a:gd name="connsiteX23" fmla="*/ 9352 w 195940"/>
                <a:gd name="connsiteY23" fmla="*/ 250138 h 272599"/>
                <a:gd name="connsiteX24" fmla="*/ 14736 w 195940"/>
                <a:gd name="connsiteY24" fmla="*/ 236452 h 272599"/>
                <a:gd name="connsiteX25" fmla="*/ 29517 w 195940"/>
                <a:gd name="connsiteY25" fmla="*/ 231342 h 272599"/>
                <a:gd name="connsiteX26" fmla="*/ 47172 w 195940"/>
                <a:gd name="connsiteY26" fmla="*/ 235904 h 272599"/>
                <a:gd name="connsiteX27" fmla="*/ 56935 w 195940"/>
                <a:gd name="connsiteY27" fmla="*/ 238961 h 272599"/>
                <a:gd name="connsiteX28" fmla="*/ 69754 w 195940"/>
                <a:gd name="connsiteY28" fmla="*/ 232711 h 272599"/>
                <a:gd name="connsiteX29" fmla="*/ 83759 w 195940"/>
                <a:gd name="connsiteY29" fmla="*/ 208623 h 272599"/>
                <a:gd name="connsiteX30" fmla="*/ 96396 w 195940"/>
                <a:gd name="connsiteY30" fmla="*/ 176689 h 272599"/>
                <a:gd name="connsiteX31" fmla="*/ 31934 w 195940"/>
                <a:gd name="connsiteY31" fmla="*/ 38367 h 272599"/>
                <a:gd name="connsiteX32" fmla="*/ 22537 w 195940"/>
                <a:gd name="connsiteY32" fmla="*/ 22765 h 272599"/>
                <a:gd name="connsiteX33" fmla="*/ 14462 w 195940"/>
                <a:gd name="connsiteY33" fmla="*/ 13276 h 272599"/>
                <a:gd name="connsiteX34" fmla="*/ 0 w 195940"/>
                <a:gd name="connsiteY34" fmla="*/ 7573 h 27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5940" h="272599">
                  <a:moveTo>
                    <a:pt x="228" y="0"/>
                  </a:moveTo>
                  <a:lnTo>
                    <a:pt x="83988" y="0"/>
                  </a:lnTo>
                  <a:lnTo>
                    <a:pt x="83988" y="7254"/>
                  </a:lnTo>
                  <a:lnTo>
                    <a:pt x="79882" y="7254"/>
                  </a:lnTo>
                  <a:cubicBezTo>
                    <a:pt x="75133" y="6893"/>
                    <a:pt x="70420" y="8308"/>
                    <a:pt x="66652" y="11223"/>
                  </a:cubicBezTo>
                  <a:cubicBezTo>
                    <a:pt x="63737" y="13622"/>
                    <a:pt x="62058" y="17208"/>
                    <a:pt x="62090" y="20986"/>
                  </a:cubicBezTo>
                  <a:cubicBezTo>
                    <a:pt x="62742" y="28604"/>
                    <a:pt x="64950" y="36008"/>
                    <a:pt x="68568" y="42746"/>
                  </a:cubicBezTo>
                  <a:lnTo>
                    <a:pt x="112364" y="135813"/>
                  </a:lnTo>
                  <a:lnTo>
                    <a:pt x="152327" y="33896"/>
                  </a:lnTo>
                  <a:cubicBezTo>
                    <a:pt x="154490" y="28723"/>
                    <a:pt x="155621" y="23171"/>
                    <a:pt x="155658" y="17564"/>
                  </a:cubicBezTo>
                  <a:cubicBezTo>
                    <a:pt x="155781" y="15657"/>
                    <a:pt x="155302" y="13755"/>
                    <a:pt x="154289" y="12135"/>
                  </a:cubicBezTo>
                  <a:cubicBezTo>
                    <a:pt x="153048" y="10493"/>
                    <a:pt x="151351" y="9252"/>
                    <a:pt x="149408" y="8577"/>
                  </a:cubicBezTo>
                  <a:cubicBezTo>
                    <a:pt x="145580" y="7495"/>
                    <a:pt x="141607" y="7053"/>
                    <a:pt x="137637" y="7254"/>
                  </a:cubicBezTo>
                  <a:lnTo>
                    <a:pt x="137637" y="0"/>
                  </a:lnTo>
                  <a:lnTo>
                    <a:pt x="195941" y="0"/>
                  </a:lnTo>
                  <a:lnTo>
                    <a:pt x="195941" y="7254"/>
                  </a:lnTo>
                  <a:cubicBezTo>
                    <a:pt x="192026" y="7527"/>
                    <a:pt x="188217" y="8631"/>
                    <a:pt x="184763" y="10493"/>
                  </a:cubicBezTo>
                  <a:cubicBezTo>
                    <a:pt x="181333" y="12956"/>
                    <a:pt x="178404" y="16049"/>
                    <a:pt x="176141" y="19617"/>
                  </a:cubicBezTo>
                  <a:cubicBezTo>
                    <a:pt x="173596" y="24640"/>
                    <a:pt x="171374" y="29822"/>
                    <a:pt x="169481" y="35128"/>
                  </a:cubicBezTo>
                  <a:lnTo>
                    <a:pt x="96488" y="218660"/>
                  </a:lnTo>
                  <a:cubicBezTo>
                    <a:pt x="90945" y="234266"/>
                    <a:pt x="81392" y="248144"/>
                    <a:pt x="68796" y="258897"/>
                  </a:cubicBezTo>
                  <a:cubicBezTo>
                    <a:pt x="57391" y="268021"/>
                    <a:pt x="46396" y="272583"/>
                    <a:pt x="35812" y="272583"/>
                  </a:cubicBezTo>
                  <a:cubicBezTo>
                    <a:pt x="28837" y="272825"/>
                    <a:pt x="22030" y="270393"/>
                    <a:pt x="16788" y="265786"/>
                  </a:cubicBezTo>
                  <a:cubicBezTo>
                    <a:pt x="12158" y="261894"/>
                    <a:pt x="9444" y="256187"/>
                    <a:pt x="9352" y="250138"/>
                  </a:cubicBezTo>
                  <a:cubicBezTo>
                    <a:pt x="9101" y="245015"/>
                    <a:pt x="11063" y="240028"/>
                    <a:pt x="14736" y="236452"/>
                  </a:cubicBezTo>
                  <a:cubicBezTo>
                    <a:pt x="18800" y="232870"/>
                    <a:pt x="24111" y="231032"/>
                    <a:pt x="29517" y="231342"/>
                  </a:cubicBezTo>
                  <a:cubicBezTo>
                    <a:pt x="35625" y="231794"/>
                    <a:pt x="41606" y="233340"/>
                    <a:pt x="47172" y="235904"/>
                  </a:cubicBezTo>
                  <a:cubicBezTo>
                    <a:pt x="50283" y="237337"/>
                    <a:pt x="53563" y="238363"/>
                    <a:pt x="56935" y="238961"/>
                  </a:cubicBezTo>
                  <a:cubicBezTo>
                    <a:pt x="61830" y="238514"/>
                    <a:pt x="66387" y="236287"/>
                    <a:pt x="69754" y="232711"/>
                  </a:cubicBezTo>
                  <a:cubicBezTo>
                    <a:pt x="76091" y="225776"/>
                    <a:pt x="80867" y="217560"/>
                    <a:pt x="83759" y="208623"/>
                  </a:cubicBezTo>
                  <a:lnTo>
                    <a:pt x="96396" y="176689"/>
                  </a:lnTo>
                  <a:lnTo>
                    <a:pt x="31934" y="38367"/>
                  </a:lnTo>
                  <a:cubicBezTo>
                    <a:pt x="29225" y="32924"/>
                    <a:pt x="26081" y="27705"/>
                    <a:pt x="22537" y="22765"/>
                  </a:cubicBezTo>
                  <a:cubicBezTo>
                    <a:pt x="20297" y="19243"/>
                    <a:pt x="17578" y="16049"/>
                    <a:pt x="14462" y="13276"/>
                  </a:cubicBezTo>
                  <a:cubicBezTo>
                    <a:pt x="10032" y="10502"/>
                    <a:pt x="5128" y="8568"/>
                    <a:pt x="0" y="7573"/>
                  </a:cubicBezTo>
                  <a:close/>
                </a:path>
              </a:pathLst>
            </a:custGeom>
            <a:grpFill/>
            <a:ln w="455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4FA22E4-5909-9CFC-550C-0DF99FF7FC49}"/>
                </a:ext>
              </a:extLst>
            </p:cNvPr>
            <p:cNvSpPr/>
            <p:nvPr/>
          </p:nvSpPr>
          <p:spPr>
            <a:xfrm>
              <a:off x="6344882" y="2127024"/>
              <a:ext cx="239043" cy="284304"/>
            </a:xfrm>
            <a:custGeom>
              <a:avLst/>
              <a:gdLst>
                <a:gd name="connsiteX0" fmla="*/ 226862 w 239043"/>
                <a:gd name="connsiteY0" fmla="*/ 185 h 284304"/>
                <a:gd name="connsiteX1" fmla="*/ 232930 w 239043"/>
                <a:gd name="connsiteY1" fmla="*/ 92567 h 284304"/>
                <a:gd name="connsiteX2" fmla="*/ 226862 w 239043"/>
                <a:gd name="connsiteY2" fmla="*/ 92567 h 284304"/>
                <a:gd name="connsiteX3" fmla="*/ 192237 w 239043"/>
                <a:gd name="connsiteY3" fmla="*/ 32758 h 284304"/>
                <a:gd name="connsiteX4" fmla="*/ 138313 w 239043"/>
                <a:gd name="connsiteY4" fmla="*/ 14510 h 284304"/>
                <a:gd name="connsiteX5" fmla="*/ 90594 w 239043"/>
                <a:gd name="connsiteY5" fmla="*/ 28196 h 284304"/>
                <a:gd name="connsiteX6" fmla="*/ 57063 w 239043"/>
                <a:gd name="connsiteY6" fmla="*/ 71992 h 284304"/>
                <a:gd name="connsiteX7" fmla="*/ 44836 w 239043"/>
                <a:gd name="connsiteY7" fmla="*/ 146718 h 284304"/>
                <a:gd name="connsiteX8" fmla="*/ 56378 w 239043"/>
                <a:gd name="connsiteY8" fmla="*/ 210587 h 284304"/>
                <a:gd name="connsiteX9" fmla="*/ 91096 w 239043"/>
                <a:gd name="connsiteY9" fmla="*/ 252056 h 284304"/>
                <a:gd name="connsiteX10" fmla="*/ 143970 w 239043"/>
                <a:gd name="connsiteY10" fmla="*/ 266518 h 284304"/>
                <a:gd name="connsiteX11" fmla="*/ 189590 w 239043"/>
                <a:gd name="connsiteY11" fmla="*/ 255204 h 284304"/>
                <a:gd name="connsiteX12" fmla="*/ 232976 w 239043"/>
                <a:gd name="connsiteY12" fmla="*/ 210268 h 284304"/>
                <a:gd name="connsiteX13" fmla="*/ 239043 w 239043"/>
                <a:gd name="connsiteY13" fmla="*/ 214328 h 284304"/>
                <a:gd name="connsiteX14" fmla="*/ 192465 w 239043"/>
                <a:gd name="connsiteY14" fmla="*/ 267430 h 284304"/>
                <a:gd name="connsiteX15" fmla="*/ 129235 w 239043"/>
                <a:gd name="connsiteY15" fmla="*/ 284264 h 284304"/>
                <a:gd name="connsiteX16" fmla="*/ 27044 w 239043"/>
                <a:gd name="connsiteY16" fmla="*/ 234082 h 284304"/>
                <a:gd name="connsiteX17" fmla="*/ 37 w 239043"/>
                <a:gd name="connsiteY17" fmla="*/ 146308 h 284304"/>
                <a:gd name="connsiteX18" fmla="*/ 17829 w 239043"/>
                <a:gd name="connsiteY18" fmla="*/ 71535 h 284304"/>
                <a:gd name="connsiteX19" fmla="*/ 135074 w 239043"/>
                <a:gd name="connsiteY19" fmla="*/ 2 h 284304"/>
                <a:gd name="connsiteX20" fmla="*/ 191872 w 239043"/>
                <a:gd name="connsiteY20" fmla="*/ 14418 h 284304"/>
                <a:gd name="connsiteX21" fmla="*/ 203596 w 239043"/>
                <a:gd name="connsiteY21" fmla="*/ 18981 h 284304"/>
                <a:gd name="connsiteX22" fmla="*/ 212720 w 239043"/>
                <a:gd name="connsiteY22" fmla="*/ 15194 h 284304"/>
                <a:gd name="connsiteX23" fmla="*/ 219928 w 239043"/>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43" h="284304">
                  <a:moveTo>
                    <a:pt x="226862" y="185"/>
                  </a:moveTo>
                  <a:lnTo>
                    <a:pt x="232930" y="92567"/>
                  </a:lnTo>
                  <a:lnTo>
                    <a:pt x="226862" y="92567"/>
                  </a:lnTo>
                  <a:cubicBezTo>
                    <a:pt x="218742" y="64861"/>
                    <a:pt x="207200" y="44925"/>
                    <a:pt x="192237" y="32758"/>
                  </a:cubicBezTo>
                  <a:cubicBezTo>
                    <a:pt x="176986" y="20491"/>
                    <a:pt x="157880" y="14026"/>
                    <a:pt x="138313" y="14510"/>
                  </a:cubicBezTo>
                  <a:cubicBezTo>
                    <a:pt x="121406" y="14286"/>
                    <a:pt x="104809" y="19044"/>
                    <a:pt x="90594" y="28196"/>
                  </a:cubicBezTo>
                  <a:cubicBezTo>
                    <a:pt x="76406" y="37320"/>
                    <a:pt x="65229" y="51964"/>
                    <a:pt x="57063" y="71992"/>
                  </a:cubicBezTo>
                  <a:cubicBezTo>
                    <a:pt x="48897" y="92019"/>
                    <a:pt x="44836" y="116928"/>
                    <a:pt x="44836" y="146718"/>
                  </a:cubicBezTo>
                  <a:cubicBezTo>
                    <a:pt x="44357" y="168566"/>
                    <a:pt x="48281" y="190286"/>
                    <a:pt x="56378" y="210587"/>
                  </a:cubicBezTo>
                  <a:cubicBezTo>
                    <a:pt x="63317" y="227708"/>
                    <a:pt x="75462" y="242216"/>
                    <a:pt x="91096" y="252056"/>
                  </a:cubicBezTo>
                  <a:cubicBezTo>
                    <a:pt x="106981" y="261824"/>
                    <a:pt x="125325" y="266842"/>
                    <a:pt x="143970" y="266518"/>
                  </a:cubicBezTo>
                  <a:cubicBezTo>
                    <a:pt x="159910" y="266846"/>
                    <a:pt x="175653" y="262941"/>
                    <a:pt x="189590" y="255204"/>
                  </a:cubicBezTo>
                  <a:cubicBezTo>
                    <a:pt x="202761" y="247631"/>
                    <a:pt x="217223" y="232654"/>
                    <a:pt x="232976" y="210268"/>
                  </a:cubicBezTo>
                  <a:lnTo>
                    <a:pt x="239043" y="214328"/>
                  </a:lnTo>
                  <a:cubicBezTo>
                    <a:pt x="225722" y="238507"/>
                    <a:pt x="210197" y="256208"/>
                    <a:pt x="192465" y="267430"/>
                  </a:cubicBezTo>
                  <a:cubicBezTo>
                    <a:pt x="173445" y="279000"/>
                    <a:pt x="151493" y="284848"/>
                    <a:pt x="129235" y="284264"/>
                  </a:cubicBezTo>
                  <a:cubicBezTo>
                    <a:pt x="85256" y="284264"/>
                    <a:pt x="51191" y="267535"/>
                    <a:pt x="27044" y="234082"/>
                  </a:cubicBezTo>
                  <a:cubicBezTo>
                    <a:pt x="8805" y="208507"/>
                    <a:pt x="-670" y="177713"/>
                    <a:pt x="37" y="146308"/>
                  </a:cubicBezTo>
                  <a:cubicBezTo>
                    <a:pt x="-237" y="120304"/>
                    <a:pt x="5872" y="94629"/>
                    <a:pt x="17829" y="71535"/>
                  </a:cubicBezTo>
                  <a:cubicBezTo>
                    <a:pt x="40201" y="27402"/>
                    <a:pt x="85594" y="-294"/>
                    <a:pt x="135074" y="2"/>
                  </a:cubicBezTo>
                  <a:cubicBezTo>
                    <a:pt x="154891" y="148"/>
                    <a:pt x="174381" y="5094"/>
                    <a:pt x="191872" y="14418"/>
                  </a:cubicBezTo>
                  <a:cubicBezTo>
                    <a:pt x="195421" y="16736"/>
                    <a:pt x="199413" y="18292"/>
                    <a:pt x="203596" y="18981"/>
                  </a:cubicBezTo>
                  <a:cubicBezTo>
                    <a:pt x="207022" y="18999"/>
                    <a:pt x="210311" y="17635"/>
                    <a:pt x="212720" y="15194"/>
                  </a:cubicBezTo>
                  <a:cubicBezTo>
                    <a:pt x="216429" y="10928"/>
                    <a:pt x="218915" y="5746"/>
                    <a:pt x="219928" y="185"/>
                  </a:cubicBezTo>
                  <a:close/>
                </a:path>
              </a:pathLst>
            </a:custGeom>
            <a:grpFill/>
            <a:ln w="455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F3FA0E1-3054-E30B-F974-F2373423682A}"/>
                </a:ext>
              </a:extLst>
            </p:cNvPr>
            <p:cNvSpPr/>
            <p:nvPr/>
          </p:nvSpPr>
          <p:spPr>
            <a:xfrm>
              <a:off x="6611248" y="2216137"/>
              <a:ext cx="173325" cy="194631"/>
            </a:xfrm>
            <a:custGeom>
              <a:avLst/>
              <a:gdLst>
                <a:gd name="connsiteX0" fmla="*/ 86911 w 173325"/>
                <a:gd name="connsiteY0" fmla="*/ 32 h 194631"/>
                <a:gd name="connsiteX1" fmla="*/ 152377 w 173325"/>
                <a:gd name="connsiteY1" fmla="*/ 31693 h 194631"/>
                <a:gd name="connsiteX2" fmla="*/ 173317 w 173325"/>
                <a:gd name="connsiteY2" fmla="*/ 93828 h 194631"/>
                <a:gd name="connsiteX3" fmla="*/ 161775 w 173325"/>
                <a:gd name="connsiteY3" fmla="*/ 143737 h 194631"/>
                <a:gd name="connsiteX4" fmla="*/ 129840 w 173325"/>
                <a:gd name="connsiteY4" fmla="*/ 181785 h 194631"/>
                <a:gd name="connsiteX5" fmla="*/ 84676 w 173325"/>
                <a:gd name="connsiteY5" fmla="*/ 194604 h 194631"/>
                <a:gd name="connsiteX6" fmla="*/ 20214 w 173325"/>
                <a:gd name="connsiteY6" fmla="*/ 161575 h 194631"/>
                <a:gd name="connsiteX7" fmla="*/ 4 w 173325"/>
                <a:gd name="connsiteY7" fmla="*/ 99029 h 194631"/>
                <a:gd name="connsiteX8" fmla="*/ 12276 w 173325"/>
                <a:gd name="connsiteY8" fmla="*/ 48846 h 194631"/>
                <a:gd name="connsiteX9" fmla="*/ 44484 w 173325"/>
                <a:gd name="connsiteY9" fmla="*/ 11939 h 194631"/>
                <a:gd name="connsiteX10" fmla="*/ 86820 w 173325"/>
                <a:gd name="connsiteY10" fmla="*/ 32 h 194631"/>
                <a:gd name="connsiteX11" fmla="*/ 80844 w 173325"/>
                <a:gd name="connsiteY11" fmla="*/ 13080 h 194631"/>
                <a:gd name="connsiteX12" fmla="*/ 59904 w 173325"/>
                <a:gd name="connsiteY12" fmla="*/ 19375 h 194631"/>
                <a:gd name="connsiteX13" fmla="*/ 42933 w 173325"/>
                <a:gd name="connsiteY13" fmla="*/ 41501 h 194631"/>
                <a:gd name="connsiteX14" fmla="*/ 36455 w 173325"/>
                <a:gd name="connsiteY14" fmla="*/ 82149 h 194631"/>
                <a:gd name="connsiteX15" fmla="*/ 52057 w 173325"/>
                <a:gd name="connsiteY15" fmla="*/ 151265 h 194631"/>
                <a:gd name="connsiteX16" fmla="*/ 93116 w 173325"/>
                <a:gd name="connsiteY16" fmla="*/ 180279 h 194631"/>
                <a:gd name="connsiteX17" fmla="*/ 124503 w 173325"/>
                <a:gd name="connsiteY17" fmla="*/ 164267 h 194631"/>
                <a:gd name="connsiteX18" fmla="*/ 136866 w 173325"/>
                <a:gd name="connsiteY18" fmla="*/ 109202 h 194631"/>
                <a:gd name="connsiteX19" fmla="*/ 116245 w 173325"/>
                <a:gd name="connsiteY19" fmla="*/ 32286 h 194631"/>
                <a:gd name="connsiteX20" fmla="*/ 80753 w 173325"/>
                <a:gd name="connsiteY20" fmla="*/ 13080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5" h="194631">
                  <a:moveTo>
                    <a:pt x="86911" y="32"/>
                  </a:moveTo>
                  <a:cubicBezTo>
                    <a:pt x="112587" y="-702"/>
                    <a:pt x="137012" y="11109"/>
                    <a:pt x="152377" y="31693"/>
                  </a:cubicBezTo>
                  <a:cubicBezTo>
                    <a:pt x="166236" y="49412"/>
                    <a:pt x="173623" y="71337"/>
                    <a:pt x="173317" y="93828"/>
                  </a:cubicBezTo>
                  <a:cubicBezTo>
                    <a:pt x="173134" y="111105"/>
                    <a:pt x="169193" y="128135"/>
                    <a:pt x="161775" y="143737"/>
                  </a:cubicBezTo>
                  <a:cubicBezTo>
                    <a:pt x="155119" y="159294"/>
                    <a:pt x="144010" y="172533"/>
                    <a:pt x="129840" y="181785"/>
                  </a:cubicBezTo>
                  <a:cubicBezTo>
                    <a:pt x="116341" y="190334"/>
                    <a:pt x="100652" y="194787"/>
                    <a:pt x="84676" y="194604"/>
                  </a:cubicBezTo>
                  <a:cubicBezTo>
                    <a:pt x="58964" y="195302"/>
                    <a:pt x="34667" y="182852"/>
                    <a:pt x="20214" y="161575"/>
                  </a:cubicBezTo>
                  <a:cubicBezTo>
                    <a:pt x="6893" y="143459"/>
                    <a:pt x="-197" y="121515"/>
                    <a:pt x="4" y="99029"/>
                  </a:cubicBezTo>
                  <a:cubicBezTo>
                    <a:pt x="159" y="81579"/>
                    <a:pt x="4361" y="64398"/>
                    <a:pt x="12276" y="48846"/>
                  </a:cubicBezTo>
                  <a:cubicBezTo>
                    <a:pt x="19160" y="33655"/>
                    <a:pt x="30360" y="20817"/>
                    <a:pt x="44484" y="11939"/>
                  </a:cubicBezTo>
                  <a:cubicBezTo>
                    <a:pt x="57235" y="4156"/>
                    <a:pt x="71884" y="37"/>
                    <a:pt x="86820" y="32"/>
                  </a:cubicBezTo>
                  <a:moveTo>
                    <a:pt x="80844" y="13080"/>
                  </a:moveTo>
                  <a:cubicBezTo>
                    <a:pt x="73421" y="13226"/>
                    <a:pt x="66177" y="15402"/>
                    <a:pt x="59904" y="19375"/>
                  </a:cubicBezTo>
                  <a:cubicBezTo>
                    <a:pt x="52011" y="24731"/>
                    <a:pt x="46058" y="32491"/>
                    <a:pt x="42933" y="41501"/>
                  </a:cubicBezTo>
                  <a:cubicBezTo>
                    <a:pt x="38193" y="54512"/>
                    <a:pt x="35994" y="68313"/>
                    <a:pt x="36455" y="82149"/>
                  </a:cubicBezTo>
                  <a:cubicBezTo>
                    <a:pt x="35816" y="106128"/>
                    <a:pt x="41181" y="129887"/>
                    <a:pt x="52057" y="151265"/>
                  </a:cubicBezTo>
                  <a:cubicBezTo>
                    <a:pt x="62459" y="170608"/>
                    <a:pt x="76145" y="180279"/>
                    <a:pt x="93116" y="180279"/>
                  </a:cubicBezTo>
                  <a:cubicBezTo>
                    <a:pt x="105566" y="180393"/>
                    <a:pt x="117286" y="174413"/>
                    <a:pt x="124503" y="164267"/>
                  </a:cubicBezTo>
                  <a:cubicBezTo>
                    <a:pt x="132774" y="153591"/>
                    <a:pt x="136898" y="135238"/>
                    <a:pt x="136866" y="109202"/>
                  </a:cubicBezTo>
                  <a:cubicBezTo>
                    <a:pt x="136866" y="76629"/>
                    <a:pt x="129991" y="50990"/>
                    <a:pt x="116245" y="32286"/>
                  </a:cubicBezTo>
                  <a:cubicBezTo>
                    <a:pt x="108449" y="20270"/>
                    <a:pt x="95077" y="13034"/>
                    <a:pt x="80753" y="13080"/>
                  </a:cubicBezTo>
                </a:path>
              </a:pathLst>
            </a:custGeom>
            <a:grpFill/>
            <a:ln w="455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AA0948F-C7F0-344B-8FBA-3F08EAAC389D}"/>
                </a:ext>
              </a:extLst>
            </p:cNvPr>
            <p:cNvSpPr/>
            <p:nvPr/>
          </p:nvSpPr>
          <p:spPr>
            <a:xfrm>
              <a:off x="6810341" y="2120137"/>
              <a:ext cx="91651" cy="285083"/>
            </a:xfrm>
            <a:custGeom>
              <a:avLst/>
              <a:gdLst>
                <a:gd name="connsiteX0" fmla="*/ 62637 w 91651"/>
                <a:gd name="connsiteY0" fmla="*/ 0 h 285083"/>
                <a:gd name="connsiteX1" fmla="*/ 62637 w 91651"/>
                <a:gd name="connsiteY1" fmla="*/ 243568 h 285083"/>
                <a:gd name="connsiteX2" fmla="*/ 65055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30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63" y="251255"/>
                    <a:pt x="62984" y="258965"/>
                    <a:pt x="65055" y="266379"/>
                  </a:cubicBezTo>
                  <a:cubicBezTo>
                    <a:pt x="66570" y="269978"/>
                    <a:pt x="69234"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07" y="27322"/>
                    <a:pt x="19147" y="26396"/>
                    <a:pt x="16332" y="26506"/>
                  </a:cubicBezTo>
                  <a:cubicBezTo>
                    <a:pt x="11834" y="26766"/>
                    <a:pt x="7427" y="27865"/>
                    <a:pt x="3330"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ADAAF86-E777-6606-9547-36B0E3A5AB12}"/>
                </a:ext>
              </a:extLst>
            </p:cNvPr>
            <p:cNvSpPr/>
            <p:nvPr/>
          </p:nvSpPr>
          <p:spPr>
            <a:xfrm>
              <a:off x="6921792" y="2120137"/>
              <a:ext cx="91651" cy="285083"/>
            </a:xfrm>
            <a:custGeom>
              <a:avLst/>
              <a:gdLst>
                <a:gd name="connsiteX0" fmla="*/ 62637 w 91651"/>
                <a:gd name="connsiteY0" fmla="*/ 0 h 285083"/>
                <a:gd name="connsiteX1" fmla="*/ 62637 w 91651"/>
                <a:gd name="connsiteY1" fmla="*/ 243568 h 285083"/>
                <a:gd name="connsiteX2" fmla="*/ 65100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76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49" y="251255"/>
                    <a:pt x="62984" y="258970"/>
                    <a:pt x="65100" y="266379"/>
                  </a:cubicBezTo>
                  <a:cubicBezTo>
                    <a:pt x="66602" y="269974"/>
                    <a:pt x="69247"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11" y="27313"/>
                    <a:pt x="19152" y="26387"/>
                    <a:pt x="16332" y="26506"/>
                  </a:cubicBezTo>
                  <a:cubicBezTo>
                    <a:pt x="11848" y="26761"/>
                    <a:pt x="7454" y="27860"/>
                    <a:pt x="3376"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EE901E-7A41-7C7F-DD7B-9D29A15C4950}"/>
                </a:ext>
              </a:extLst>
            </p:cNvPr>
            <p:cNvSpPr/>
            <p:nvPr/>
          </p:nvSpPr>
          <p:spPr>
            <a:xfrm>
              <a:off x="7036345" y="2216089"/>
              <a:ext cx="151916" cy="194661"/>
            </a:xfrm>
            <a:custGeom>
              <a:avLst/>
              <a:gdLst>
                <a:gd name="connsiteX0" fmla="*/ 27555 w 151916"/>
                <a:gd name="connsiteY0" fmla="*/ 74715 h 194661"/>
                <a:gd name="connsiteX1" fmla="*/ 46989 w 151916"/>
                <a:gd name="connsiteY1" fmla="*/ 138584 h 194661"/>
                <a:gd name="connsiteX2" fmla="*/ 93066 w 151916"/>
                <a:gd name="connsiteY2" fmla="*/ 161759 h 194661"/>
                <a:gd name="connsiteX3" fmla="*/ 123769 w 151916"/>
                <a:gd name="connsiteY3" fmla="*/ 151905 h 194661"/>
                <a:gd name="connsiteX4" fmla="*/ 145621 w 151916"/>
                <a:gd name="connsiteY4" fmla="*/ 117918 h 194661"/>
                <a:gd name="connsiteX5" fmla="*/ 151689 w 151916"/>
                <a:gd name="connsiteY5" fmla="*/ 121932 h 194661"/>
                <a:gd name="connsiteX6" fmla="*/ 127783 w 151916"/>
                <a:gd name="connsiteY6" fmla="*/ 172115 h 194661"/>
                <a:gd name="connsiteX7" fmla="*/ 78194 w 151916"/>
                <a:gd name="connsiteY7" fmla="*/ 194652 h 194661"/>
                <a:gd name="connsiteX8" fmla="*/ 22810 w 151916"/>
                <a:gd name="connsiteY8" fmla="*/ 168922 h 194661"/>
                <a:gd name="connsiteX9" fmla="*/ 0 w 151916"/>
                <a:gd name="connsiteY9" fmla="*/ 99715 h 194661"/>
                <a:gd name="connsiteX10" fmla="*/ 23631 w 151916"/>
                <a:gd name="connsiteY10" fmla="*/ 26357 h 194661"/>
                <a:gd name="connsiteX11" fmla="*/ 82938 w 151916"/>
                <a:gd name="connsiteY11" fmla="*/ 34 h 194661"/>
                <a:gd name="connsiteX12" fmla="*/ 132528 w 151916"/>
                <a:gd name="connsiteY12" fmla="*/ 20335 h 194661"/>
                <a:gd name="connsiteX13" fmla="*/ 151917 w 151916"/>
                <a:gd name="connsiteY13" fmla="*/ 74669 h 194661"/>
                <a:gd name="connsiteX14" fmla="*/ 27555 w 151916"/>
                <a:gd name="connsiteY14" fmla="*/ 63173 h 194661"/>
                <a:gd name="connsiteX15" fmla="*/ 111177 w 151916"/>
                <a:gd name="connsiteY15" fmla="*/ 63173 h 194661"/>
                <a:gd name="connsiteX16" fmla="*/ 107026 w 151916"/>
                <a:gd name="connsiteY16" fmla="*/ 38401 h 194661"/>
                <a:gd name="connsiteX17" fmla="*/ 92382 w 151916"/>
                <a:gd name="connsiteY17" fmla="*/ 20791 h 194661"/>
                <a:gd name="connsiteX18" fmla="*/ 72035 w 151916"/>
                <a:gd name="connsiteY18" fmla="*/ 14405 h 194661"/>
                <a:gd name="connsiteX19" fmla="*/ 42838 w 151916"/>
                <a:gd name="connsiteY19" fmla="*/ 27315 h 194661"/>
                <a:gd name="connsiteX20" fmla="*/ 27783 w 151916"/>
                <a:gd name="connsiteY20" fmla="*/ 63173 h 1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1">
                  <a:moveTo>
                    <a:pt x="27555" y="74715"/>
                  </a:moveTo>
                  <a:cubicBezTo>
                    <a:pt x="27555" y="101905"/>
                    <a:pt x="34033" y="123196"/>
                    <a:pt x="46989" y="138584"/>
                  </a:cubicBezTo>
                  <a:cubicBezTo>
                    <a:pt x="59946" y="153972"/>
                    <a:pt x="75306"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89" y="186709"/>
                    <a:pt x="97272" y="19498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86"/>
                    <a:pt x="60237" y="-463"/>
                    <a:pt x="82938" y="34"/>
                  </a:cubicBezTo>
                  <a:cubicBezTo>
                    <a:pt x="101606" y="-568"/>
                    <a:pt x="119640" y="6818"/>
                    <a:pt x="132528" y="20335"/>
                  </a:cubicBezTo>
                  <a:cubicBezTo>
                    <a:pt x="145452" y="33898"/>
                    <a:pt x="151917" y="52010"/>
                    <a:pt x="151917" y="74669"/>
                  </a:cubicBezTo>
                  <a:close/>
                  <a:moveTo>
                    <a:pt x="27555" y="63173"/>
                  </a:moveTo>
                  <a:lnTo>
                    <a:pt x="111177" y="63173"/>
                  </a:lnTo>
                  <a:cubicBezTo>
                    <a:pt x="111127" y="54747"/>
                    <a:pt x="109727" y="46385"/>
                    <a:pt x="107026" y="38401"/>
                  </a:cubicBezTo>
                  <a:cubicBezTo>
                    <a:pt x="104010" y="31202"/>
                    <a:pt x="98910" y="25071"/>
                    <a:pt x="92382" y="20791"/>
                  </a:cubicBezTo>
                  <a:cubicBezTo>
                    <a:pt x="86387" y="16686"/>
                    <a:pt x="79302" y="14459"/>
                    <a:pt x="72035" y="14405"/>
                  </a:cubicBezTo>
                  <a:cubicBezTo>
                    <a:pt x="60935" y="14491"/>
                    <a:pt x="50370" y="19167"/>
                    <a:pt x="42838" y="27315"/>
                  </a:cubicBezTo>
                  <a:cubicBezTo>
                    <a:pt x="33727" y="37105"/>
                    <a:pt x="28394" y="49815"/>
                    <a:pt x="27783" y="63173"/>
                  </a:cubicBezTo>
                </a:path>
              </a:pathLst>
            </a:custGeom>
            <a:grpFill/>
            <a:ln w="455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F4C010-6487-1B56-B492-F585DC2F0D68}"/>
                </a:ext>
              </a:extLst>
            </p:cNvPr>
            <p:cNvSpPr/>
            <p:nvPr/>
          </p:nvSpPr>
          <p:spPr>
            <a:xfrm>
              <a:off x="7211391" y="2216256"/>
              <a:ext cx="181796" cy="277621"/>
            </a:xfrm>
            <a:custGeom>
              <a:avLst/>
              <a:gdLst>
                <a:gd name="connsiteX0" fmla="*/ 48586 w 181796"/>
                <a:gd name="connsiteY0" fmla="*/ 121948 h 277621"/>
                <a:gd name="connsiteX1" fmla="*/ 23312 w 181796"/>
                <a:gd name="connsiteY1" fmla="*/ 99137 h 277621"/>
                <a:gd name="connsiteX2" fmla="*/ 14507 w 181796"/>
                <a:gd name="connsiteY2" fmla="*/ 66564 h 277621"/>
                <a:gd name="connsiteX3" fmla="*/ 34626 w 181796"/>
                <a:gd name="connsiteY3" fmla="*/ 19666 h 277621"/>
                <a:gd name="connsiteX4" fmla="*/ 86132 w 181796"/>
                <a:gd name="connsiteY4" fmla="*/ 50 h 277621"/>
                <a:gd name="connsiteX5" fmla="*/ 130657 w 181796"/>
                <a:gd name="connsiteY5" fmla="*/ 12869 h 277621"/>
                <a:gd name="connsiteX6" fmla="*/ 168796 w 181796"/>
                <a:gd name="connsiteY6" fmla="*/ 12869 h 277621"/>
                <a:gd name="connsiteX7" fmla="*/ 178605 w 181796"/>
                <a:gd name="connsiteY7" fmla="*/ 13371 h 277621"/>
                <a:gd name="connsiteX8" fmla="*/ 180566 w 181796"/>
                <a:gd name="connsiteY8" fmla="*/ 15059 h 277621"/>
                <a:gd name="connsiteX9" fmla="*/ 181753 w 181796"/>
                <a:gd name="connsiteY9" fmla="*/ 21445 h 277621"/>
                <a:gd name="connsiteX10" fmla="*/ 180749 w 181796"/>
                <a:gd name="connsiteY10" fmla="*/ 28654 h 277621"/>
                <a:gd name="connsiteX11" fmla="*/ 178696 w 181796"/>
                <a:gd name="connsiteY11" fmla="*/ 30250 h 277621"/>
                <a:gd name="connsiteX12" fmla="*/ 168705 w 181796"/>
                <a:gd name="connsiteY12" fmla="*/ 30843 h 277621"/>
                <a:gd name="connsiteX13" fmla="*/ 145302 w 181796"/>
                <a:gd name="connsiteY13" fmla="*/ 30843 h 277621"/>
                <a:gd name="connsiteX14" fmla="*/ 156251 w 181796"/>
                <a:gd name="connsiteY14" fmla="*/ 67796 h 277621"/>
                <a:gd name="connsiteX15" fmla="*/ 137044 w 181796"/>
                <a:gd name="connsiteY15" fmla="*/ 111774 h 277621"/>
                <a:gd name="connsiteX16" fmla="*/ 85539 w 181796"/>
                <a:gd name="connsiteY16" fmla="*/ 130022 h 277621"/>
                <a:gd name="connsiteX17" fmla="*/ 58166 w 181796"/>
                <a:gd name="connsiteY17" fmla="*/ 125917 h 277621"/>
                <a:gd name="connsiteX18" fmla="*/ 46533 w 181796"/>
                <a:gd name="connsiteY18" fmla="*/ 139238 h 277621"/>
                <a:gd name="connsiteX19" fmla="*/ 43522 w 181796"/>
                <a:gd name="connsiteY19" fmla="*/ 148955 h 277621"/>
                <a:gd name="connsiteX20" fmla="*/ 46715 w 181796"/>
                <a:gd name="connsiteY20" fmla="*/ 155570 h 277621"/>
                <a:gd name="connsiteX21" fmla="*/ 59352 w 181796"/>
                <a:gd name="connsiteY21" fmla="*/ 160132 h 277621"/>
                <a:gd name="connsiteX22" fmla="*/ 86725 w 181796"/>
                <a:gd name="connsiteY22" fmla="*/ 161546 h 277621"/>
                <a:gd name="connsiteX23" fmla="*/ 138960 w 181796"/>
                <a:gd name="connsiteY23" fmla="*/ 164421 h 277621"/>
                <a:gd name="connsiteX24" fmla="*/ 168021 w 181796"/>
                <a:gd name="connsiteY24" fmla="*/ 178107 h 277621"/>
                <a:gd name="connsiteX25" fmla="*/ 178879 w 181796"/>
                <a:gd name="connsiteY25" fmla="*/ 205799 h 277621"/>
                <a:gd name="connsiteX26" fmla="*/ 158167 w 181796"/>
                <a:gd name="connsiteY26" fmla="*/ 248317 h 277621"/>
                <a:gd name="connsiteX27" fmla="*/ 78559 w 181796"/>
                <a:gd name="connsiteY27" fmla="*/ 277560 h 277621"/>
                <a:gd name="connsiteX28" fmla="*/ 14690 w 181796"/>
                <a:gd name="connsiteY28" fmla="*/ 260087 h 277621"/>
                <a:gd name="connsiteX29" fmla="*/ 0 w 181796"/>
                <a:gd name="connsiteY29" fmla="*/ 239193 h 277621"/>
                <a:gd name="connsiteX30" fmla="*/ 2144 w 181796"/>
                <a:gd name="connsiteY30" fmla="*/ 229567 h 277621"/>
                <a:gd name="connsiteX31" fmla="*/ 15830 w 181796"/>
                <a:gd name="connsiteY31" fmla="*/ 208901 h 277621"/>
                <a:gd name="connsiteX32" fmla="*/ 35767 w 181796"/>
                <a:gd name="connsiteY32" fmla="*/ 187185 h 277621"/>
                <a:gd name="connsiteX33" fmla="*/ 21350 w 181796"/>
                <a:gd name="connsiteY33" fmla="*/ 176054 h 277621"/>
                <a:gd name="connsiteX34" fmla="*/ 17108 w 181796"/>
                <a:gd name="connsiteY34" fmla="*/ 164922 h 277621"/>
                <a:gd name="connsiteX35" fmla="*/ 22719 w 181796"/>
                <a:gd name="connsiteY35" fmla="*/ 148499 h 277621"/>
                <a:gd name="connsiteX36" fmla="*/ 48495 w 181796"/>
                <a:gd name="connsiteY36" fmla="*/ 121811 h 277621"/>
                <a:gd name="connsiteX37" fmla="*/ 46533 w 181796"/>
                <a:gd name="connsiteY37" fmla="*/ 188827 h 277621"/>
                <a:gd name="connsiteX38" fmla="*/ 32847 w 181796"/>
                <a:gd name="connsiteY38" fmla="*/ 207851 h 277621"/>
                <a:gd name="connsiteX39" fmla="*/ 28285 w 181796"/>
                <a:gd name="connsiteY39" fmla="*/ 224092 h 277621"/>
                <a:gd name="connsiteX40" fmla="*/ 39644 w 181796"/>
                <a:gd name="connsiteY40" fmla="*/ 240972 h 277621"/>
                <a:gd name="connsiteX41" fmla="*/ 96214 w 181796"/>
                <a:gd name="connsiteY41" fmla="*/ 253381 h 277621"/>
                <a:gd name="connsiteX42" fmla="*/ 148176 w 181796"/>
                <a:gd name="connsiteY42" fmla="*/ 240652 h 277621"/>
                <a:gd name="connsiteX43" fmla="*/ 164919 w 181796"/>
                <a:gd name="connsiteY43" fmla="*/ 213554 h 277621"/>
                <a:gd name="connsiteX44" fmla="*/ 154928 w 181796"/>
                <a:gd name="connsiteY44" fmla="*/ 198727 h 277621"/>
                <a:gd name="connsiteX45" fmla="*/ 114553 w 181796"/>
                <a:gd name="connsiteY45" fmla="*/ 193527 h 277621"/>
                <a:gd name="connsiteX46" fmla="*/ 46807 w 181796"/>
                <a:gd name="connsiteY46" fmla="*/ 188964 h 277621"/>
                <a:gd name="connsiteX47" fmla="*/ 82893 w 181796"/>
                <a:gd name="connsiteY47" fmla="*/ 9539 h 277621"/>
                <a:gd name="connsiteX48" fmla="*/ 58531 w 181796"/>
                <a:gd name="connsiteY48" fmla="*/ 21354 h 277621"/>
                <a:gd name="connsiteX49" fmla="*/ 48723 w 181796"/>
                <a:gd name="connsiteY49" fmla="*/ 57577 h 277621"/>
                <a:gd name="connsiteX50" fmla="*/ 62090 w 181796"/>
                <a:gd name="connsiteY50" fmla="*/ 106665 h 277621"/>
                <a:gd name="connsiteX51" fmla="*/ 87957 w 181796"/>
                <a:gd name="connsiteY51" fmla="*/ 119895 h 277621"/>
                <a:gd name="connsiteX52" fmla="*/ 112455 w 181796"/>
                <a:gd name="connsiteY52" fmla="*/ 108444 h 277621"/>
                <a:gd name="connsiteX53" fmla="*/ 122081 w 181796"/>
                <a:gd name="connsiteY53" fmla="*/ 72586 h 277621"/>
                <a:gd name="connsiteX54" fmla="*/ 108395 w 181796"/>
                <a:gd name="connsiteY54" fmla="*/ 22768 h 277621"/>
                <a:gd name="connsiteX55" fmla="*/ 82756 w 181796"/>
                <a:gd name="connsiteY55" fmla="*/ 9539 h 27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1796" h="277621">
                  <a:moveTo>
                    <a:pt x="48586" y="121948"/>
                  </a:moveTo>
                  <a:cubicBezTo>
                    <a:pt x="38134" y="116948"/>
                    <a:pt x="29357" y="109023"/>
                    <a:pt x="23312" y="99137"/>
                  </a:cubicBezTo>
                  <a:cubicBezTo>
                    <a:pt x="17432" y="89297"/>
                    <a:pt x="14389" y="78024"/>
                    <a:pt x="14507" y="66564"/>
                  </a:cubicBezTo>
                  <a:cubicBezTo>
                    <a:pt x="14334" y="48800"/>
                    <a:pt x="21633" y="31783"/>
                    <a:pt x="34626" y="19666"/>
                  </a:cubicBezTo>
                  <a:cubicBezTo>
                    <a:pt x="48422" y="6414"/>
                    <a:pt x="67012" y="-667"/>
                    <a:pt x="86132" y="50"/>
                  </a:cubicBezTo>
                  <a:cubicBezTo>
                    <a:pt x="101935" y="-316"/>
                    <a:pt x="117469" y="4160"/>
                    <a:pt x="130657" y="12869"/>
                  </a:cubicBezTo>
                  <a:lnTo>
                    <a:pt x="168796" y="12869"/>
                  </a:lnTo>
                  <a:cubicBezTo>
                    <a:pt x="172076" y="12714"/>
                    <a:pt x="175361" y="12883"/>
                    <a:pt x="178605" y="13371"/>
                  </a:cubicBezTo>
                  <a:cubicBezTo>
                    <a:pt x="179462" y="13640"/>
                    <a:pt x="180169" y="14251"/>
                    <a:pt x="180566" y="15059"/>
                  </a:cubicBezTo>
                  <a:cubicBezTo>
                    <a:pt x="181515" y="17048"/>
                    <a:pt x="181921" y="19251"/>
                    <a:pt x="181753" y="21445"/>
                  </a:cubicBezTo>
                  <a:cubicBezTo>
                    <a:pt x="181926" y="23891"/>
                    <a:pt x="181584" y="26345"/>
                    <a:pt x="180749" y="28654"/>
                  </a:cubicBezTo>
                  <a:cubicBezTo>
                    <a:pt x="180261" y="29397"/>
                    <a:pt x="179540" y="29958"/>
                    <a:pt x="178696" y="30250"/>
                  </a:cubicBezTo>
                  <a:cubicBezTo>
                    <a:pt x="175402" y="30834"/>
                    <a:pt x="172049" y="31035"/>
                    <a:pt x="168705" y="30843"/>
                  </a:cubicBezTo>
                  <a:lnTo>
                    <a:pt x="145302" y="30843"/>
                  </a:lnTo>
                  <a:cubicBezTo>
                    <a:pt x="152961" y="41601"/>
                    <a:pt x="156816" y="54603"/>
                    <a:pt x="156251" y="67796"/>
                  </a:cubicBezTo>
                  <a:cubicBezTo>
                    <a:pt x="156442" y="84530"/>
                    <a:pt x="149448" y="100543"/>
                    <a:pt x="137044" y="111774"/>
                  </a:cubicBezTo>
                  <a:cubicBezTo>
                    <a:pt x="124271" y="123941"/>
                    <a:pt x="107103" y="130022"/>
                    <a:pt x="85539" y="130022"/>
                  </a:cubicBezTo>
                  <a:cubicBezTo>
                    <a:pt x="76264" y="129986"/>
                    <a:pt x="67044" y="128604"/>
                    <a:pt x="58166" y="125917"/>
                  </a:cubicBezTo>
                  <a:cubicBezTo>
                    <a:pt x="53559" y="129662"/>
                    <a:pt x="49622" y="134165"/>
                    <a:pt x="46533" y="139238"/>
                  </a:cubicBezTo>
                  <a:cubicBezTo>
                    <a:pt x="44772" y="142190"/>
                    <a:pt x="43741" y="145524"/>
                    <a:pt x="43522" y="148955"/>
                  </a:cubicBezTo>
                  <a:cubicBezTo>
                    <a:pt x="43641" y="151505"/>
                    <a:pt x="44795" y="153891"/>
                    <a:pt x="46715" y="155570"/>
                  </a:cubicBezTo>
                  <a:cubicBezTo>
                    <a:pt x="50397" y="158284"/>
                    <a:pt x="54786" y="159872"/>
                    <a:pt x="59352" y="160132"/>
                  </a:cubicBezTo>
                  <a:cubicBezTo>
                    <a:pt x="63002" y="160680"/>
                    <a:pt x="72126" y="161149"/>
                    <a:pt x="86725" y="161546"/>
                  </a:cubicBezTo>
                  <a:cubicBezTo>
                    <a:pt x="113609" y="162245"/>
                    <a:pt x="131022" y="163202"/>
                    <a:pt x="138960" y="164421"/>
                  </a:cubicBezTo>
                  <a:cubicBezTo>
                    <a:pt x="149918" y="165547"/>
                    <a:pt x="160169" y="170374"/>
                    <a:pt x="168021" y="178107"/>
                  </a:cubicBezTo>
                  <a:cubicBezTo>
                    <a:pt x="175233" y="185488"/>
                    <a:pt x="179152" y="195479"/>
                    <a:pt x="178879" y="205799"/>
                  </a:cubicBezTo>
                  <a:cubicBezTo>
                    <a:pt x="178879" y="221004"/>
                    <a:pt x="171976" y="235178"/>
                    <a:pt x="158167" y="248317"/>
                  </a:cubicBezTo>
                  <a:cubicBezTo>
                    <a:pt x="137879" y="267810"/>
                    <a:pt x="111346" y="277560"/>
                    <a:pt x="78559" y="277560"/>
                  </a:cubicBezTo>
                  <a:cubicBezTo>
                    <a:pt x="55995" y="278312"/>
                    <a:pt x="33727" y="272222"/>
                    <a:pt x="14690" y="260087"/>
                  </a:cubicBezTo>
                  <a:cubicBezTo>
                    <a:pt x="4881" y="253381"/>
                    <a:pt x="0" y="246401"/>
                    <a:pt x="0" y="239193"/>
                  </a:cubicBezTo>
                  <a:cubicBezTo>
                    <a:pt x="14" y="235867"/>
                    <a:pt x="748" y="232582"/>
                    <a:pt x="2144" y="229567"/>
                  </a:cubicBezTo>
                  <a:cubicBezTo>
                    <a:pt x="5899" y="222176"/>
                    <a:pt x="10493" y="215242"/>
                    <a:pt x="15830" y="208901"/>
                  </a:cubicBezTo>
                  <a:cubicBezTo>
                    <a:pt x="16743" y="207669"/>
                    <a:pt x="23358" y="200461"/>
                    <a:pt x="35767" y="187185"/>
                  </a:cubicBezTo>
                  <a:cubicBezTo>
                    <a:pt x="30424" y="184224"/>
                    <a:pt x="25566" y="180474"/>
                    <a:pt x="21350" y="176054"/>
                  </a:cubicBezTo>
                  <a:cubicBezTo>
                    <a:pt x="18600" y="173002"/>
                    <a:pt x="17089" y="169033"/>
                    <a:pt x="17108" y="164922"/>
                  </a:cubicBezTo>
                  <a:cubicBezTo>
                    <a:pt x="17496" y="159046"/>
                    <a:pt x="19434" y="153380"/>
                    <a:pt x="22719" y="148499"/>
                  </a:cubicBezTo>
                  <a:cubicBezTo>
                    <a:pt x="26414" y="142203"/>
                    <a:pt x="35037" y="133307"/>
                    <a:pt x="48495" y="121811"/>
                  </a:cubicBezTo>
                  <a:moveTo>
                    <a:pt x="46533" y="188827"/>
                  </a:moveTo>
                  <a:cubicBezTo>
                    <a:pt x="41223" y="194594"/>
                    <a:pt x="36624" y="200981"/>
                    <a:pt x="32847" y="207851"/>
                  </a:cubicBezTo>
                  <a:cubicBezTo>
                    <a:pt x="30037" y="212815"/>
                    <a:pt x="28472" y="218390"/>
                    <a:pt x="28285" y="224092"/>
                  </a:cubicBezTo>
                  <a:cubicBezTo>
                    <a:pt x="28285" y="230538"/>
                    <a:pt x="32071" y="236168"/>
                    <a:pt x="39644" y="240972"/>
                  </a:cubicBezTo>
                  <a:cubicBezTo>
                    <a:pt x="52692" y="249243"/>
                    <a:pt x="71547" y="253381"/>
                    <a:pt x="96214" y="253381"/>
                  </a:cubicBezTo>
                  <a:cubicBezTo>
                    <a:pt x="119722" y="253381"/>
                    <a:pt x="137044" y="249138"/>
                    <a:pt x="148176" y="240652"/>
                  </a:cubicBezTo>
                  <a:cubicBezTo>
                    <a:pt x="159353" y="232213"/>
                    <a:pt x="164919" y="223134"/>
                    <a:pt x="164919" y="213554"/>
                  </a:cubicBezTo>
                  <a:cubicBezTo>
                    <a:pt x="165170" y="206962"/>
                    <a:pt x="161132" y="200967"/>
                    <a:pt x="154928" y="198727"/>
                  </a:cubicBezTo>
                  <a:cubicBezTo>
                    <a:pt x="148116" y="195684"/>
                    <a:pt x="134658" y="193951"/>
                    <a:pt x="114553" y="193527"/>
                  </a:cubicBezTo>
                  <a:cubicBezTo>
                    <a:pt x="91907" y="193230"/>
                    <a:pt x="69289" y="191706"/>
                    <a:pt x="46807" y="188964"/>
                  </a:cubicBezTo>
                  <a:moveTo>
                    <a:pt x="82893" y="9539"/>
                  </a:moveTo>
                  <a:cubicBezTo>
                    <a:pt x="73372" y="9447"/>
                    <a:pt x="64357" y="13822"/>
                    <a:pt x="58531" y="21354"/>
                  </a:cubicBezTo>
                  <a:cubicBezTo>
                    <a:pt x="52008" y="29247"/>
                    <a:pt x="48723" y="41290"/>
                    <a:pt x="48723" y="57577"/>
                  </a:cubicBezTo>
                  <a:cubicBezTo>
                    <a:pt x="48723" y="78713"/>
                    <a:pt x="53180" y="95077"/>
                    <a:pt x="62090" y="106665"/>
                  </a:cubicBezTo>
                  <a:cubicBezTo>
                    <a:pt x="68029" y="115041"/>
                    <a:pt x="77687" y="119981"/>
                    <a:pt x="87957" y="119895"/>
                  </a:cubicBezTo>
                  <a:cubicBezTo>
                    <a:pt x="97459" y="120096"/>
                    <a:pt x="106515" y="115862"/>
                    <a:pt x="112455" y="108444"/>
                  </a:cubicBezTo>
                  <a:cubicBezTo>
                    <a:pt x="118874" y="100871"/>
                    <a:pt x="122081" y="88918"/>
                    <a:pt x="122081" y="72586"/>
                  </a:cubicBezTo>
                  <a:cubicBezTo>
                    <a:pt x="122081" y="51295"/>
                    <a:pt x="117519" y="34689"/>
                    <a:pt x="108395" y="22768"/>
                  </a:cubicBezTo>
                  <a:cubicBezTo>
                    <a:pt x="102583" y="14370"/>
                    <a:pt x="92970" y="9406"/>
                    <a:pt x="82756" y="9539"/>
                  </a:cubicBezTo>
                </a:path>
              </a:pathLst>
            </a:custGeom>
            <a:grpFill/>
            <a:ln w="455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A188572-6908-5846-7F7A-EA9130A2071E}"/>
                </a:ext>
              </a:extLst>
            </p:cNvPr>
            <p:cNvSpPr/>
            <p:nvPr/>
          </p:nvSpPr>
          <p:spPr>
            <a:xfrm>
              <a:off x="7414996" y="2216089"/>
              <a:ext cx="151916" cy="194662"/>
            </a:xfrm>
            <a:custGeom>
              <a:avLst/>
              <a:gdLst>
                <a:gd name="connsiteX0" fmla="*/ 27600 w 151916"/>
                <a:gd name="connsiteY0" fmla="*/ 74715 h 194662"/>
                <a:gd name="connsiteX1" fmla="*/ 46989 w 151916"/>
                <a:gd name="connsiteY1" fmla="*/ 138584 h 194662"/>
                <a:gd name="connsiteX2" fmla="*/ 93066 w 151916"/>
                <a:gd name="connsiteY2" fmla="*/ 161759 h 194662"/>
                <a:gd name="connsiteX3" fmla="*/ 123769 w 151916"/>
                <a:gd name="connsiteY3" fmla="*/ 151905 h 194662"/>
                <a:gd name="connsiteX4" fmla="*/ 145621 w 151916"/>
                <a:gd name="connsiteY4" fmla="*/ 117918 h 194662"/>
                <a:gd name="connsiteX5" fmla="*/ 151689 w 151916"/>
                <a:gd name="connsiteY5" fmla="*/ 121932 h 194662"/>
                <a:gd name="connsiteX6" fmla="*/ 127783 w 151916"/>
                <a:gd name="connsiteY6" fmla="*/ 172115 h 194662"/>
                <a:gd name="connsiteX7" fmla="*/ 78194 w 151916"/>
                <a:gd name="connsiteY7" fmla="*/ 194652 h 194662"/>
                <a:gd name="connsiteX8" fmla="*/ 22810 w 151916"/>
                <a:gd name="connsiteY8" fmla="*/ 168922 h 194662"/>
                <a:gd name="connsiteX9" fmla="*/ 0 w 151916"/>
                <a:gd name="connsiteY9" fmla="*/ 99715 h 194662"/>
                <a:gd name="connsiteX10" fmla="*/ 23631 w 151916"/>
                <a:gd name="connsiteY10" fmla="*/ 26357 h 194662"/>
                <a:gd name="connsiteX11" fmla="*/ 82938 w 151916"/>
                <a:gd name="connsiteY11" fmla="*/ 34 h 194662"/>
                <a:gd name="connsiteX12" fmla="*/ 132528 w 151916"/>
                <a:gd name="connsiteY12" fmla="*/ 20335 h 194662"/>
                <a:gd name="connsiteX13" fmla="*/ 151917 w 151916"/>
                <a:gd name="connsiteY13" fmla="*/ 74669 h 194662"/>
                <a:gd name="connsiteX14" fmla="*/ 27600 w 151916"/>
                <a:gd name="connsiteY14" fmla="*/ 63173 h 194662"/>
                <a:gd name="connsiteX15" fmla="*/ 111177 w 151916"/>
                <a:gd name="connsiteY15" fmla="*/ 63173 h 194662"/>
                <a:gd name="connsiteX16" fmla="*/ 107071 w 151916"/>
                <a:gd name="connsiteY16" fmla="*/ 38401 h 194662"/>
                <a:gd name="connsiteX17" fmla="*/ 92382 w 151916"/>
                <a:gd name="connsiteY17" fmla="*/ 20791 h 194662"/>
                <a:gd name="connsiteX18" fmla="*/ 72035 w 151916"/>
                <a:gd name="connsiteY18" fmla="*/ 14405 h 194662"/>
                <a:gd name="connsiteX19" fmla="*/ 42838 w 151916"/>
                <a:gd name="connsiteY19" fmla="*/ 27315 h 194662"/>
                <a:gd name="connsiteX20" fmla="*/ 27828 w 151916"/>
                <a:gd name="connsiteY20" fmla="*/ 63173 h 19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2">
                  <a:moveTo>
                    <a:pt x="27600" y="74715"/>
                  </a:moveTo>
                  <a:cubicBezTo>
                    <a:pt x="27600" y="101905"/>
                    <a:pt x="34065" y="123196"/>
                    <a:pt x="46989" y="138584"/>
                  </a:cubicBezTo>
                  <a:cubicBezTo>
                    <a:pt x="59914" y="153972"/>
                    <a:pt x="75274"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93" y="186718"/>
                    <a:pt x="97277" y="19499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95"/>
                    <a:pt x="60237" y="-459"/>
                    <a:pt x="82938" y="34"/>
                  </a:cubicBezTo>
                  <a:cubicBezTo>
                    <a:pt x="101606" y="-568"/>
                    <a:pt x="119640" y="6818"/>
                    <a:pt x="132528" y="20335"/>
                  </a:cubicBezTo>
                  <a:cubicBezTo>
                    <a:pt x="145452" y="33898"/>
                    <a:pt x="151917" y="52010"/>
                    <a:pt x="151917" y="74669"/>
                  </a:cubicBezTo>
                  <a:close/>
                  <a:moveTo>
                    <a:pt x="27600" y="63173"/>
                  </a:moveTo>
                  <a:lnTo>
                    <a:pt x="111177" y="63173"/>
                  </a:lnTo>
                  <a:cubicBezTo>
                    <a:pt x="111114" y="54751"/>
                    <a:pt x="109731" y="46394"/>
                    <a:pt x="107071" y="38401"/>
                  </a:cubicBezTo>
                  <a:cubicBezTo>
                    <a:pt x="104024" y="31207"/>
                    <a:pt x="98910" y="25080"/>
                    <a:pt x="92382" y="20791"/>
                  </a:cubicBezTo>
                  <a:cubicBezTo>
                    <a:pt x="86387" y="16686"/>
                    <a:pt x="79302" y="14459"/>
                    <a:pt x="72035" y="14405"/>
                  </a:cubicBezTo>
                  <a:cubicBezTo>
                    <a:pt x="60935" y="14491"/>
                    <a:pt x="50370" y="19167"/>
                    <a:pt x="42838" y="27315"/>
                  </a:cubicBezTo>
                  <a:cubicBezTo>
                    <a:pt x="33727" y="37101"/>
                    <a:pt x="28403" y="49815"/>
                    <a:pt x="27828" y="63173"/>
                  </a:cubicBezTo>
                </a:path>
              </a:pathLst>
            </a:custGeom>
            <a:grpFill/>
            <a:ln w="4553" cap="flat">
              <a:noFill/>
              <a:prstDash val="solid"/>
              <a:miter/>
            </a:ln>
          </p:spPr>
          <p:txBody>
            <a:bodyPr rtlCol="0" anchor="ct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7B14C-06CA-EF60-5E16-0F72A299CA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C8046B-82BB-22BB-6E97-AC2514B8B5B6}"/>
              </a:ext>
            </a:extLst>
          </p:cNvPr>
          <p:cNvSpPr>
            <a:spLocks noGrp="1"/>
          </p:cNvSpPr>
          <p:nvPr>
            <p:ph type="title"/>
          </p:nvPr>
        </p:nvSpPr>
        <p:spPr>
          <a:xfrm>
            <a:off x="355599" y="237176"/>
            <a:ext cx="8421512" cy="584775"/>
          </a:xfrm>
        </p:spPr>
        <p:txBody>
          <a:bodyPr/>
          <a:lstStyle/>
          <a:p>
            <a:r>
              <a:rPr lang="en-US" sz="3200" dirty="0"/>
              <a:t>Wanting To Be Like Noble Gas Elements</a:t>
            </a:r>
          </a:p>
        </p:txBody>
      </p:sp>
      <p:sp>
        <p:nvSpPr>
          <p:cNvPr id="3" name="Content Placeholder 2">
            <a:extLst>
              <a:ext uri="{FF2B5EF4-FFF2-40B4-BE49-F238E27FC236}">
                <a16:creationId xmlns:a16="http://schemas.microsoft.com/office/drawing/2014/main" id="{70EE64B9-EE27-C220-5BA7-38DE620A4F04}"/>
              </a:ext>
            </a:extLst>
          </p:cNvPr>
          <p:cNvSpPr>
            <a:spLocks noGrp="1"/>
          </p:cNvSpPr>
          <p:nvPr>
            <p:ph idx="1"/>
          </p:nvPr>
        </p:nvSpPr>
        <p:spPr>
          <a:xfrm>
            <a:off x="372532" y="933884"/>
            <a:ext cx="8387645" cy="1300308"/>
          </a:xfrm>
        </p:spPr>
        <p:txBody>
          <a:bodyPr/>
          <a:lstStyle/>
          <a:p>
            <a:pPr marL="0" indent="0">
              <a:buNone/>
            </a:pPr>
            <a:r>
              <a:rPr lang="en-US" sz="2200" dirty="0"/>
              <a:t>Forming the octet through covalent bonding, or sharing.</a:t>
            </a:r>
          </a:p>
          <a:p>
            <a:pPr marL="0" indent="0">
              <a:buNone/>
            </a:pPr>
            <a:r>
              <a:rPr lang="en-US" sz="2200" dirty="0"/>
              <a:t>The boxes count 8 electrons in valence (outermost) shells</a:t>
            </a:r>
          </a:p>
          <a:p>
            <a:pPr marL="0" indent="0">
              <a:buNone/>
            </a:pPr>
            <a:r>
              <a:rPr lang="en-US" sz="2200" dirty="0"/>
              <a:t>Count them!</a:t>
            </a:r>
          </a:p>
        </p:txBody>
      </p:sp>
      <p:pic>
        <p:nvPicPr>
          <p:cNvPr id="12" name="Picture 11">
            <a:extLst>
              <a:ext uri="{FF2B5EF4-FFF2-40B4-BE49-F238E27FC236}">
                <a16:creationId xmlns:a16="http://schemas.microsoft.com/office/drawing/2014/main" id="{4381CEF8-1BF8-BEC5-8A18-6786E99FFBA3}"/>
              </a:ext>
            </a:extLst>
          </p:cNvPr>
          <p:cNvPicPr>
            <a:picLocks noChangeAspect="1"/>
          </p:cNvPicPr>
          <p:nvPr/>
        </p:nvPicPr>
        <p:blipFill>
          <a:blip r:embed="rId2"/>
          <a:stretch>
            <a:fillRect/>
          </a:stretch>
        </p:blipFill>
        <p:spPr>
          <a:xfrm>
            <a:off x="818534" y="2234191"/>
            <a:ext cx="7631925" cy="4475124"/>
          </a:xfrm>
          <a:prstGeom prst="rect">
            <a:avLst/>
          </a:prstGeom>
        </p:spPr>
      </p:pic>
      <p:sp>
        <p:nvSpPr>
          <p:cNvPr id="4" name="Slide Number Placeholder 3">
            <a:extLst>
              <a:ext uri="{FF2B5EF4-FFF2-40B4-BE49-F238E27FC236}">
                <a16:creationId xmlns:a16="http://schemas.microsoft.com/office/drawing/2014/main" id="{C83F6F76-A685-2ED6-9C10-0961CBC461DE}"/>
              </a:ext>
            </a:extLst>
          </p:cNvPr>
          <p:cNvSpPr>
            <a:spLocks noGrp="1"/>
          </p:cNvSpPr>
          <p:nvPr>
            <p:ph type="sldNum" sz="quarter" idx="10"/>
          </p:nvPr>
        </p:nvSpPr>
        <p:spPr/>
        <p:txBody>
          <a:bodyPr/>
          <a:lstStyle/>
          <a:p>
            <a:fld id="{5B6962B3-FD4C-44AA-AB11-79423C828F3E}" type="slidenum">
              <a:rPr lang="en-US" smtClean="0"/>
              <a:pPr/>
              <a:t>10</a:t>
            </a:fld>
            <a:endParaRPr lang="en-US" dirty="0"/>
          </a:p>
        </p:txBody>
      </p:sp>
    </p:spTree>
    <p:extLst>
      <p:ext uri="{BB962C8B-B14F-4D97-AF65-F5344CB8AC3E}">
        <p14:creationId xmlns:p14="http://schemas.microsoft.com/office/powerpoint/2010/main" val="2626069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CC0FE-0761-3976-F681-3700ECC698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4A1130-E2D9-20F3-A39A-814A301D4021}"/>
              </a:ext>
            </a:extLst>
          </p:cNvPr>
          <p:cNvSpPr>
            <a:spLocks noGrp="1"/>
          </p:cNvSpPr>
          <p:nvPr>
            <p:ph type="title"/>
          </p:nvPr>
        </p:nvSpPr>
        <p:spPr>
          <a:xfrm>
            <a:off x="355599" y="237176"/>
            <a:ext cx="8421512" cy="584775"/>
          </a:xfrm>
        </p:spPr>
        <p:txBody>
          <a:bodyPr/>
          <a:lstStyle/>
          <a:p>
            <a:r>
              <a:rPr lang="en-US" sz="3200" dirty="0"/>
              <a:t>Wanting To Be Like Noble Gas Elements</a:t>
            </a:r>
          </a:p>
        </p:txBody>
      </p:sp>
      <p:sp>
        <p:nvSpPr>
          <p:cNvPr id="3" name="Content Placeholder 2">
            <a:extLst>
              <a:ext uri="{FF2B5EF4-FFF2-40B4-BE49-F238E27FC236}">
                <a16:creationId xmlns:a16="http://schemas.microsoft.com/office/drawing/2014/main" id="{3E8B958D-BB22-B49F-CC8A-7B791F14AC16}"/>
              </a:ext>
            </a:extLst>
          </p:cNvPr>
          <p:cNvSpPr>
            <a:spLocks noGrp="1"/>
          </p:cNvSpPr>
          <p:nvPr>
            <p:ph idx="1"/>
          </p:nvPr>
        </p:nvSpPr>
        <p:spPr>
          <a:xfrm>
            <a:off x="372532" y="933884"/>
            <a:ext cx="8387645" cy="1226756"/>
          </a:xfrm>
        </p:spPr>
        <p:txBody>
          <a:bodyPr/>
          <a:lstStyle/>
          <a:p>
            <a:pPr marL="0" indent="0">
              <a:buNone/>
            </a:pPr>
            <a:r>
              <a:rPr lang="en-US" sz="2200" dirty="0"/>
              <a:t>Forming the octet through covalent bonding, or sharing.</a:t>
            </a:r>
          </a:p>
          <a:p>
            <a:pPr marL="0" indent="0">
              <a:buNone/>
            </a:pPr>
            <a:r>
              <a:rPr lang="en-US" sz="2200" dirty="0"/>
              <a:t>The boxes count 8 electrons in valence (outermost) shells</a:t>
            </a:r>
          </a:p>
          <a:p>
            <a:pPr marL="0" indent="0">
              <a:buNone/>
            </a:pPr>
            <a:r>
              <a:rPr lang="en-US" sz="2200" dirty="0"/>
              <a:t>Count them!</a:t>
            </a:r>
          </a:p>
          <a:p>
            <a:pPr marL="0" indent="0">
              <a:buNone/>
            </a:pPr>
            <a:endParaRPr lang="en-US" sz="2200" dirty="0"/>
          </a:p>
        </p:txBody>
      </p:sp>
      <p:pic>
        <p:nvPicPr>
          <p:cNvPr id="6" name="Picture 5">
            <a:extLst>
              <a:ext uri="{FF2B5EF4-FFF2-40B4-BE49-F238E27FC236}">
                <a16:creationId xmlns:a16="http://schemas.microsoft.com/office/drawing/2014/main" id="{5AEB4771-D7F4-4EBE-5F7F-3329926F4FFB}"/>
              </a:ext>
            </a:extLst>
          </p:cNvPr>
          <p:cNvPicPr>
            <a:picLocks noChangeAspect="1"/>
          </p:cNvPicPr>
          <p:nvPr/>
        </p:nvPicPr>
        <p:blipFill>
          <a:blip r:embed="rId2"/>
          <a:stretch>
            <a:fillRect/>
          </a:stretch>
        </p:blipFill>
        <p:spPr>
          <a:xfrm>
            <a:off x="951272" y="2267231"/>
            <a:ext cx="7458102" cy="4471580"/>
          </a:xfrm>
          <a:prstGeom prst="rect">
            <a:avLst/>
          </a:prstGeom>
        </p:spPr>
      </p:pic>
      <p:sp>
        <p:nvSpPr>
          <p:cNvPr id="4" name="Slide Number Placeholder 3">
            <a:extLst>
              <a:ext uri="{FF2B5EF4-FFF2-40B4-BE49-F238E27FC236}">
                <a16:creationId xmlns:a16="http://schemas.microsoft.com/office/drawing/2014/main" id="{1C564667-669C-0A6B-5103-597EBF512160}"/>
              </a:ext>
            </a:extLst>
          </p:cNvPr>
          <p:cNvSpPr>
            <a:spLocks noGrp="1"/>
          </p:cNvSpPr>
          <p:nvPr>
            <p:ph type="sldNum" sz="quarter" idx="10"/>
          </p:nvPr>
        </p:nvSpPr>
        <p:spPr/>
        <p:txBody>
          <a:bodyPr/>
          <a:lstStyle/>
          <a:p>
            <a:fld id="{5B6962B3-FD4C-44AA-AB11-79423C828F3E}" type="slidenum">
              <a:rPr lang="en-US" smtClean="0"/>
              <a:pPr/>
              <a:t>11</a:t>
            </a:fld>
            <a:endParaRPr lang="en-US" dirty="0"/>
          </a:p>
        </p:txBody>
      </p:sp>
    </p:spTree>
    <p:extLst>
      <p:ext uri="{BB962C8B-B14F-4D97-AF65-F5344CB8AC3E}">
        <p14:creationId xmlns:p14="http://schemas.microsoft.com/office/powerpoint/2010/main" val="2193219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FE8A2-9840-849E-1F57-AC424D0CDEE2}"/>
              </a:ext>
            </a:extLst>
          </p:cNvPr>
          <p:cNvSpPr>
            <a:spLocks noGrp="1"/>
          </p:cNvSpPr>
          <p:nvPr>
            <p:ph type="title"/>
          </p:nvPr>
        </p:nvSpPr>
        <p:spPr>
          <a:xfrm>
            <a:off x="361244" y="319543"/>
            <a:ext cx="8421512" cy="830997"/>
          </a:xfrm>
        </p:spPr>
        <p:txBody>
          <a:bodyPr/>
          <a:lstStyle/>
          <a:p>
            <a:r>
              <a:rPr lang="en-US" dirty="0"/>
              <a:t>Electron Dot Diagramming</a:t>
            </a:r>
          </a:p>
        </p:txBody>
      </p:sp>
      <p:sp>
        <p:nvSpPr>
          <p:cNvPr id="29" name="Content Placeholder 28">
            <a:extLst>
              <a:ext uri="{FF2B5EF4-FFF2-40B4-BE49-F238E27FC236}">
                <a16:creationId xmlns:a16="http://schemas.microsoft.com/office/drawing/2014/main" id="{F399B1EF-6752-7FEA-0300-ADD041BFFF3D}"/>
              </a:ext>
            </a:extLst>
          </p:cNvPr>
          <p:cNvSpPr>
            <a:spLocks noGrp="1"/>
          </p:cNvSpPr>
          <p:nvPr>
            <p:ph idx="1"/>
          </p:nvPr>
        </p:nvSpPr>
        <p:spPr>
          <a:xfrm>
            <a:off x="372533" y="1224116"/>
            <a:ext cx="8387645" cy="5323439"/>
          </a:xfrm>
        </p:spPr>
        <p:txBody>
          <a:bodyPr/>
          <a:lstStyle/>
          <a:p>
            <a:r>
              <a:rPr lang="en-US" b="1" dirty="0">
                <a:solidFill>
                  <a:srgbClr val="00FF00"/>
                </a:solidFill>
              </a:rPr>
              <a:t>Lewis structures </a:t>
            </a:r>
            <a:r>
              <a:rPr lang="en-US" dirty="0"/>
              <a:t>are the presentation of </a:t>
            </a:r>
            <a:r>
              <a:rPr lang="en-US" dirty="0">
                <a:solidFill>
                  <a:srgbClr val="FFFF00"/>
                </a:solidFill>
              </a:rPr>
              <a:t>atoms</a:t>
            </a:r>
            <a:r>
              <a:rPr lang="en-US" dirty="0"/>
              <a:t> with their </a:t>
            </a:r>
            <a:r>
              <a:rPr lang="en-US" b="1" dirty="0">
                <a:solidFill>
                  <a:schemeClr val="accent1">
                    <a:lumMod val="60000"/>
                    <a:lumOff val="40000"/>
                  </a:schemeClr>
                </a:solidFill>
              </a:rPr>
              <a:t>valence</a:t>
            </a:r>
            <a:r>
              <a:rPr lang="en-US" dirty="0"/>
              <a:t> (outermost shell of) </a:t>
            </a:r>
            <a:r>
              <a:rPr lang="en-US" b="1" dirty="0">
                <a:solidFill>
                  <a:schemeClr val="accent1">
                    <a:lumMod val="60000"/>
                    <a:lumOff val="40000"/>
                  </a:schemeClr>
                </a:solidFill>
              </a:rPr>
              <a:t>electrons</a:t>
            </a:r>
            <a:r>
              <a:rPr lang="en-US" dirty="0"/>
              <a:t> represented as </a:t>
            </a:r>
            <a:r>
              <a:rPr lang="en-US" b="1" dirty="0">
                <a:solidFill>
                  <a:srgbClr val="FFFF00"/>
                </a:solidFill>
              </a:rPr>
              <a:t>dots</a:t>
            </a:r>
          </a:p>
          <a:p>
            <a:r>
              <a:rPr lang="en-US" dirty="0"/>
              <a:t>The dots can be placed around the element symbol top, right, bottom, left</a:t>
            </a:r>
          </a:p>
          <a:p>
            <a:pPr marL="0" indent="0">
              <a:buNone/>
            </a:pPr>
            <a:r>
              <a:rPr lang="en-US" dirty="0">
                <a:solidFill>
                  <a:srgbClr val="FFC000"/>
                </a:solidFill>
              </a:rPr>
              <a:t>The purpose of these diagrams are as an aid to chemists in showing the electrons available for BONDING of atoms to each other</a:t>
            </a:r>
          </a:p>
        </p:txBody>
      </p:sp>
      <p:pic>
        <p:nvPicPr>
          <p:cNvPr id="30" name="Content Placeholder 14">
            <a:extLst>
              <a:ext uri="{FF2B5EF4-FFF2-40B4-BE49-F238E27FC236}">
                <a16:creationId xmlns:a16="http://schemas.microsoft.com/office/drawing/2014/main" id="{3384039A-ED44-333A-DEBA-62C7E1647F46}"/>
              </a:ext>
            </a:extLst>
          </p:cNvPr>
          <p:cNvPicPr>
            <a:picLocks noChangeAspect="1"/>
          </p:cNvPicPr>
          <p:nvPr/>
        </p:nvPicPr>
        <p:blipFill>
          <a:blip r:embed="rId2"/>
          <a:stretch>
            <a:fillRect/>
          </a:stretch>
        </p:blipFill>
        <p:spPr bwMode="auto">
          <a:xfrm>
            <a:off x="1393306" y="5649122"/>
            <a:ext cx="628738" cy="495369"/>
          </a:xfrm>
          <a:prstGeom prst="rect">
            <a:avLst/>
          </a:prstGeom>
          <a:noFill/>
          <a:ln w="9525">
            <a:noFill/>
            <a:miter lim="800000"/>
            <a:headEnd/>
            <a:tailEnd/>
          </a:ln>
          <a:effectLst/>
        </p:spPr>
      </p:pic>
      <p:pic>
        <p:nvPicPr>
          <p:cNvPr id="31" name="Picture 30">
            <a:extLst>
              <a:ext uri="{FF2B5EF4-FFF2-40B4-BE49-F238E27FC236}">
                <a16:creationId xmlns:a16="http://schemas.microsoft.com/office/drawing/2014/main" id="{68D16497-FA5F-7DD4-4A85-325C36DA65F4}"/>
              </a:ext>
            </a:extLst>
          </p:cNvPr>
          <p:cNvPicPr>
            <a:picLocks noChangeAspect="1"/>
          </p:cNvPicPr>
          <p:nvPr/>
        </p:nvPicPr>
        <p:blipFill>
          <a:blip r:embed="rId3"/>
          <a:stretch>
            <a:fillRect/>
          </a:stretch>
        </p:blipFill>
        <p:spPr>
          <a:xfrm>
            <a:off x="657647" y="4880397"/>
            <a:ext cx="562053" cy="552527"/>
          </a:xfrm>
          <a:prstGeom prst="rect">
            <a:avLst/>
          </a:prstGeom>
        </p:spPr>
      </p:pic>
      <p:pic>
        <p:nvPicPr>
          <p:cNvPr id="32" name="Picture 31">
            <a:extLst>
              <a:ext uri="{FF2B5EF4-FFF2-40B4-BE49-F238E27FC236}">
                <a16:creationId xmlns:a16="http://schemas.microsoft.com/office/drawing/2014/main" id="{6496C997-0D87-9878-EA21-BC787285718F}"/>
              </a:ext>
            </a:extLst>
          </p:cNvPr>
          <p:cNvPicPr>
            <a:picLocks noChangeAspect="1"/>
          </p:cNvPicPr>
          <p:nvPr/>
        </p:nvPicPr>
        <p:blipFill>
          <a:blip r:embed="rId4"/>
          <a:stretch>
            <a:fillRect/>
          </a:stretch>
        </p:blipFill>
        <p:spPr>
          <a:xfrm>
            <a:off x="7135374" y="4974162"/>
            <a:ext cx="619211" cy="533474"/>
          </a:xfrm>
          <a:prstGeom prst="rect">
            <a:avLst/>
          </a:prstGeom>
        </p:spPr>
      </p:pic>
      <p:pic>
        <p:nvPicPr>
          <p:cNvPr id="33" name="Picture 32">
            <a:extLst>
              <a:ext uri="{FF2B5EF4-FFF2-40B4-BE49-F238E27FC236}">
                <a16:creationId xmlns:a16="http://schemas.microsoft.com/office/drawing/2014/main" id="{3DA252C6-71FC-EC60-12C1-08D3C0D3D259}"/>
              </a:ext>
            </a:extLst>
          </p:cNvPr>
          <p:cNvPicPr>
            <a:picLocks noChangeAspect="1"/>
          </p:cNvPicPr>
          <p:nvPr/>
        </p:nvPicPr>
        <p:blipFill>
          <a:blip r:embed="rId5"/>
          <a:stretch>
            <a:fillRect/>
          </a:stretch>
        </p:blipFill>
        <p:spPr>
          <a:xfrm>
            <a:off x="667174" y="5691991"/>
            <a:ext cx="543001" cy="438211"/>
          </a:xfrm>
          <a:prstGeom prst="rect">
            <a:avLst/>
          </a:prstGeom>
        </p:spPr>
      </p:pic>
      <p:pic>
        <p:nvPicPr>
          <p:cNvPr id="34" name="Picture 33">
            <a:extLst>
              <a:ext uri="{FF2B5EF4-FFF2-40B4-BE49-F238E27FC236}">
                <a16:creationId xmlns:a16="http://schemas.microsoft.com/office/drawing/2014/main" id="{038A7A89-0D3A-ACFA-2F92-0FBB2BDA7765}"/>
              </a:ext>
            </a:extLst>
          </p:cNvPr>
          <p:cNvPicPr>
            <a:picLocks noChangeAspect="1"/>
          </p:cNvPicPr>
          <p:nvPr/>
        </p:nvPicPr>
        <p:blipFill>
          <a:blip r:embed="rId6"/>
          <a:stretch>
            <a:fillRect/>
          </a:stretch>
        </p:blipFill>
        <p:spPr>
          <a:xfrm>
            <a:off x="3519142" y="5658648"/>
            <a:ext cx="514422" cy="447737"/>
          </a:xfrm>
          <a:prstGeom prst="rect">
            <a:avLst/>
          </a:prstGeom>
        </p:spPr>
      </p:pic>
      <p:pic>
        <p:nvPicPr>
          <p:cNvPr id="35" name="Picture 34">
            <a:extLst>
              <a:ext uri="{FF2B5EF4-FFF2-40B4-BE49-F238E27FC236}">
                <a16:creationId xmlns:a16="http://schemas.microsoft.com/office/drawing/2014/main" id="{C45EF1F7-288B-1FD5-7F79-E756B620527D}"/>
              </a:ext>
            </a:extLst>
          </p:cNvPr>
          <p:cNvPicPr>
            <a:picLocks noChangeAspect="1"/>
          </p:cNvPicPr>
          <p:nvPr/>
        </p:nvPicPr>
        <p:blipFill>
          <a:blip r:embed="rId7"/>
          <a:stretch>
            <a:fillRect/>
          </a:stretch>
        </p:blipFill>
        <p:spPr>
          <a:xfrm>
            <a:off x="4163377" y="5601490"/>
            <a:ext cx="666843" cy="562053"/>
          </a:xfrm>
          <a:prstGeom prst="rect">
            <a:avLst/>
          </a:prstGeom>
        </p:spPr>
      </p:pic>
      <p:pic>
        <p:nvPicPr>
          <p:cNvPr id="36" name="Picture 35">
            <a:extLst>
              <a:ext uri="{FF2B5EF4-FFF2-40B4-BE49-F238E27FC236}">
                <a16:creationId xmlns:a16="http://schemas.microsoft.com/office/drawing/2014/main" id="{5F912B1C-2C63-BDE1-0B26-FD71E5D546B3}"/>
              </a:ext>
            </a:extLst>
          </p:cNvPr>
          <p:cNvPicPr>
            <a:picLocks noChangeAspect="1"/>
          </p:cNvPicPr>
          <p:nvPr/>
        </p:nvPicPr>
        <p:blipFill>
          <a:blip r:embed="rId8"/>
          <a:stretch>
            <a:fillRect/>
          </a:stretch>
        </p:blipFill>
        <p:spPr>
          <a:xfrm>
            <a:off x="4960033" y="5649183"/>
            <a:ext cx="609685" cy="504895"/>
          </a:xfrm>
          <a:prstGeom prst="rect">
            <a:avLst/>
          </a:prstGeom>
        </p:spPr>
      </p:pic>
      <p:pic>
        <p:nvPicPr>
          <p:cNvPr id="37" name="Picture 36">
            <a:extLst>
              <a:ext uri="{FF2B5EF4-FFF2-40B4-BE49-F238E27FC236}">
                <a16:creationId xmlns:a16="http://schemas.microsoft.com/office/drawing/2014/main" id="{2657FBA4-79BA-1C35-6DD4-99D6A8E38C27}"/>
              </a:ext>
            </a:extLst>
          </p:cNvPr>
          <p:cNvPicPr>
            <a:picLocks noChangeAspect="1"/>
          </p:cNvPicPr>
          <p:nvPr/>
        </p:nvPicPr>
        <p:blipFill>
          <a:blip r:embed="rId9"/>
          <a:stretch>
            <a:fillRect/>
          </a:stretch>
        </p:blipFill>
        <p:spPr>
          <a:xfrm>
            <a:off x="5699531" y="5611078"/>
            <a:ext cx="552527" cy="533474"/>
          </a:xfrm>
          <a:prstGeom prst="rect">
            <a:avLst/>
          </a:prstGeom>
        </p:spPr>
      </p:pic>
      <p:pic>
        <p:nvPicPr>
          <p:cNvPr id="38" name="Picture 37">
            <a:extLst>
              <a:ext uri="{FF2B5EF4-FFF2-40B4-BE49-F238E27FC236}">
                <a16:creationId xmlns:a16="http://schemas.microsoft.com/office/drawing/2014/main" id="{B6BD8703-E177-1011-2710-058CD47E256D}"/>
              </a:ext>
            </a:extLst>
          </p:cNvPr>
          <p:cNvPicPr>
            <a:picLocks noChangeAspect="1"/>
          </p:cNvPicPr>
          <p:nvPr/>
        </p:nvPicPr>
        <p:blipFill>
          <a:blip r:embed="rId10"/>
          <a:stretch>
            <a:fillRect/>
          </a:stretch>
        </p:blipFill>
        <p:spPr>
          <a:xfrm>
            <a:off x="6396164" y="5658648"/>
            <a:ext cx="504895" cy="457264"/>
          </a:xfrm>
          <a:prstGeom prst="rect">
            <a:avLst/>
          </a:prstGeom>
        </p:spPr>
      </p:pic>
      <p:pic>
        <p:nvPicPr>
          <p:cNvPr id="39" name="Picture 38">
            <a:extLst>
              <a:ext uri="{FF2B5EF4-FFF2-40B4-BE49-F238E27FC236}">
                <a16:creationId xmlns:a16="http://schemas.microsoft.com/office/drawing/2014/main" id="{E7122C20-8508-FB9B-2933-71F9ABF1FB43}"/>
              </a:ext>
            </a:extLst>
          </p:cNvPr>
          <p:cNvPicPr>
            <a:picLocks noChangeAspect="1"/>
          </p:cNvPicPr>
          <p:nvPr/>
        </p:nvPicPr>
        <p:blipFill>
          <a:blip r:embed="rId11"/>
          <a:stretch>
            <a:fillRect/>
          </a:stretch>
        </p:blipFill>
        <p:spPr>
          <a:xfrm>
            <a:off x="7063927" y="5658648"/>
            <a:ext cx="762106" cy="485843"/>
          </a:xfrm>
          <a:prstGeom prst="rect">
            <a:avLst/>
          </a:prstGeom>
        </p:spPr>
      </p:pic>
      <p:sp>
        <p:nvSpPr>
          <p:cNvPr id="3" name="Slide Number Placeholder 2">
            <a:extLst>
              <a:ext uri="{FF2B5EF4-FFF2-40B4-BE49-F238E27FC236}">
                <a16:creationId xmlns:a16="http://schemas.microsoft.com/office/drawing/2014/main" id="{EE5A3A3A-6C58-5A91-2FA8-EB98EFC9E2A3}"/>
              </a:ext>
            </a:extLst>
          </p:cNvPr>
          <p:cNvSpPr>
            <a:spLocks noGrp="1"/>
          </p:cNvSpPr>
          <p:nvPr>
            <p:ph type="sldNum" sz="quarter" idx="10"/>
          </p:nvPr>
        </p:nvSpPr>
        <p:spPr/>
        <p:txBody>
          <a:bodyPr/>
          <a:lstStyle/>
          <a:p>
            <a:fld id="{5B6962B3-FD4C-44AA-AB11-79423C828F3E}" type="slidenum">
              <a:rPr lang="en-US" smtClean="0"/>
              <a:pPr/>
              <a:t>12</a:t>
            </a:fld>
            <a:endParaRPr lang="en-US" dirty="0"/>
          </a:p>
        </p:txBody>
      </p:sp>
    </p:spTree>
    <p:extLst>
      <p:ext uri="{BB962C8B-B14F-4D97-AF65-F5344CB8AC3E}">
        <p14:creationId xmlns:p14="http://schemas.microsoft.com/office/powerpoint/2010/main" val="2360608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5EDDA-0B50-1342-4CE2-9731CD41E004}"/>
              </a:ext>
            </a:extLst>
          </p:cNvPr>
          <p:cNvSpPr>
            <a:spLocks noGrp="1"/>
          </p:cNvSpPr>
          <p:nvPr>
            <p:ph type="title"/>
          </p:nvPr>
        </p:nvSpPr>
        <p:spPr>
          <a:xfrm>
            <a:off x="349955" y="456121"/>
            <a:ext cx="8421512" cy="646331"/>
          </a:xfrm>
        </p:spPr>
        <p:txBody>
          <a:bodyPr/>
          <a:lstStyle/>
          <a:p>
            <a:r>
              <a:rPr lang="en-US" sz="3600" dirty="0"/>
              <a:t>Formation of Ionic Compounds </a:t>
            </a:r>
          </a:p>
        </p:txBody>
      </p:sp>
      <p:sp>
        <p:nvSpPr>
          <p:cNvPr id="3" name="Content Placeholder 2">
            <a:extLst>
              <a:ext uri="{FF2B5EF4-FFF2-40B4-BE49-F238E27FC236}">
                <a16:creationId xmlns:a16="http://schemas.microsoft.com/office/drawing/2014/main" id="{185ADC53-6929-1568-28EC-1A9E953CD1E0}"/>
              </a:ext>
            </a:extLst>
          </p:cNvPr>
          <p:cNvSpPr>
            <a:spLocks noGrp="1"/>
          </p:cNvSpPr>
          <p:nvPr>
            <p:ph idx="1"/>
          </p:nvPr>
        </p:nvSpPr>
        <p:spPr/>
        <p:txBody>
          <a:bodyPr/>
          <a:lstStyle/>
          <a:p>
            <a:r>
              <a:rPr lang="en-US" sz="2000" dirty="0">
                <a:solidFill>
                  <a:schemeClr val="accent1">
                    <a:lumMod val="60000"/>
                    <a:lumOff val="40000"/>
                  </a:schemeClr>
                </a:solidFill>
              </a:rPr>
              <a:t>Sodium</a:t>
            </a:r>
            <a:r>
              <a:rPr lang="en-US" sz="2000" dirty="0"/>
              <a:t> (</a:t>
            </a:r>
            <a:r>
              <a:rPr lang="en-US" sz="2000" dirty="0">
                <a:solidFill>
                  <a:schemeClr val="accent1">
                    <a:lumMod val="60000"/>
                    <a:lumOff val="40000"/>
                  </a:schemeClr>
                </a:solidFill>
              </a:rPr>
              <a:t>Na</a:t>
            </a:r>
            <a:r>
              <a:rPr lang="en-US" sz="2000" dirty="0"/>
              <a:t>) in </a:t>
            </a:r>
            <a:r>
              <a:rPr lang="en-US" sz="2000" dirty="0">
                <a:solidFill>
                  <a:srgbClr val="FFFF00"/>
                </a:solidFill>
              </a:rPr>
              <a:t>Group 1</a:t>
            </a:r>
            <a:r>
              <a:rPr lang="en-US" sz="2000" dirty="0"/>
              <a:t> has </a:t>
            </a:r>
            <a:r>
              <a:rPr lang="en-US" sz="2000" dirty="0">
                <a:solidFill>
                  <a:schemeClr val="accent1">
                    <a:lumMod val="60000"/>
                    <a:lumOff val="40000"/>
                  </a:schemeClr>
                </a:solidFill>
              </a:rPr>
              <a:t>1</a:t>
            </a:r>
            <a:r>
              <a:rPr lang="en-US" sz="2000" dirty="0"/>
              <a:t> valence (outermost shell) electron. Getting rid of it will make it have the </a:t>
            </a:r>
            <a:r>
              <a:rPr lang="en-US" sz="2000" dirty="0">
                <a:solidFill>
                  <a:srgbClr val="FFFF00"/>
                </a:solidFill>
              </a:rPr>
              <a:t>octet</a:t>
            </a:r>
            <a:r>
              <a:rPr lang="en-US" sz="2000" dirty="0"/>
              <a:t> of the noble gas element of the previous period, </a:t>
            </a:r>
            <a:r>
              <a:rPr lang="en-US" sz="2000" dirty="0">
                <a:solidFill>
                  <a:schemeClr val="accent1">
                    <a:lumMod val="60000"/>
                    <a:lumOff val="40000"/>
                  </a:schemeClr>
                </a:solidFill>
              </a:rPr>
              <a:t>neon</a:t>
            </a:r>
            <a:r>
              <a:rPr lang="en-US" sz="2000" dirty="0"/>
              <a:t> (</a:t>
            </a:r>
            <a:r>
              <a:rPr lang="en-US" sz="2000" dirty="0">
                <a:solidFill>
                  <a:schemeClr val="accent1">
                    <a:lumMod val="60000"/>
                    <a:lumOff val="40000"/>
                  </a:schemeClr>
                </a:solidFill>
              </a:rPr>
              <a:t>Ne</a:t>
            </a:r>
            <a:r>
              <a:rPr lang="en-US" sz="2000" dirty="0"/>
              <a:t>). This provides an energy stability to sodium. It will become a +1 positive ion, so will be attracted to -1 negative ions.</a:t>
            </a:r>
          </a:p>
          <a:p>
            <a:r>
              <a:rPr lang="en-US" sz="2000" dirty="0">
                <a:solidFill>
                  <a:schemeClr val="accent1">
                    <a:lumMod val="60000"/>
                    <a:lumOff val="40000"/>
                  </a:schemeClr>
                </a:solidFill>
              </a:rPr>
              <a:t>Chlorine</a:t>
            </a:r>
            <a:r>
              <a:rPr lang="en-US" sz="2000" dirty="0"/>
              <a:t> (</a:t>
            </a:r>
            <a:r>
              <a:rPr lang="en-US" sz="2000" dirty="0">
                <a:solidFill>
                  <a:schemeClr val="accent1">
                    <a:lumMod val="60000"/>
                    <a:lumOff val="40000"/>
                  </a:schemeClr>
                </a:solidFill>
              </a:rPr>
              <a:t>Cl</a:t>
            </a:r>
            <a:r>
              <a:rPr lang="en-US" sz="2000" dirty="0"/>
              <a:t>) in </a:t>
            </a:r>
            <a:r>
              <a:rPr lang="en-US" sz="2000" dirty="0">
                <a:solidFill>
                  <a:srgbClr val="FFFF00"/>
                </a:solidFill>
              </a:rPr>
              <a:t>Group 17</a:t>
            </a:r>
            <a:r>
              <a:rPr lang="en-US" sz="2000" dirty="0"/>
              <a:t> has </a:t>
            </a:r>
            <a:r>
              <a:rPr lang="en-US" sz="2000" dirty="0">
                <a:solidFill>
                  <a:schemeClr val="accent1">
                    <a:lumMod val="60000"/>
                    <a:lumOff val="40000"/>
                  </a:schemeClr>
                </a:solidFill>
              </a:rPr>
              <a:t>7</a:t>
            </a:r>
            <a:r>
              <a:rPr lang="en-US" sz="2000" dirty="0"/>
              <a:t> valence electrons. If it just adds one more electron to that valence shell, it will have the </a:t>
            </a:r>
            <a:r>
              <a:rPr lang="en-US" sz="2000" dirty="0">
                <a:solidFill>
                  <a:srgbClr val="FFFF00"/>
                </a:solidFill>
              </a:rPr>
              <a:t>octet</a:t>
            </a:r>
            <a:r>
              <a:rPr lang="en-US" sz="2000" dirty="0"/>
              <a:t> of the noble gas element of its period, </a:t>
            </a:r>
            <a:r>
              <a:rPr lang="en-US" sz="2000" dirty="0">
                <a:solidFill>
                  <a:schemeClr val="accent1">
                    <a:lumMod val="60000"/>
                    <a:lumOff val="40000"/>
                  </a:schemeClr>
                </a:solidFill>
              </a:rPr>
              <a:t>argon</a:t>
            </a:r>
            <a:r>
              <a:rPr lang="en-US" sz="2000" dirty="0"/>
              <a:t> (</a:t>
            </a:r>
            <a:r>
              <a:rPr lang="en-US" sz="2000" dirty="0" err="1">
                <a:solidFill>
                  <a:schemeClr val="accent1">
                    <a:lumMod val="60000"/>
                    <a:lumOff val="40000"/>
                  </a:schemeClr>
                </a:solidFill>
              </a:rPr>
              <a:t>Ar</a:t>
            </a:r>
            <a:r>
              <a:rPr lang="en-US" sz="2000" dirty="0"/>
              <a:t>), providing energy stability to chlorine. It will become a -1 negative ion, so will be attracted to +1 positive ions</a:t>
            </a:r>
          </a:p>
          <a:p>
            <a:r>
              <a:rPr lang="en-US" sz="2000" dirty="0"/>
              <a:t>Sodium and chlorine thus form </a:t>
            </a:r>
            <a:r>
              <a:rPr lang="en-US" sz="2000" dirty="0">
                <a:solidFill>
                  <a:srgbClr val="00FF00"/>
                </a:solidFill>
              </a:rPr>
              <a:t>ionic compounds </a:t>
            </a:r>
            <a:r>
              <a:rPr lang="en-US" sz="2000" dirty="0"/>
              <a:t>with each other</a:t>
            </a:r>
          </a:p>
          <a:p>
            <a:r>
              <a:rPr lang="en-US" sz="2000" dirty="0">
                <a:solidFill>
                  <a:srgbClr val="FFFF00"/>
                </a:solidFill>
              </a:rPr>
              <a:t>Ionic compounds </a:t>
            </a:r>
            <a:r>
              <a:rPr lang="en-US" sz="2000" dirty="0"/>
              <a:t>are formed by </a:t>
            </a:r>
            <a:r>
              <a:rPr lang="en-US" sz="2000" dirty="0">
                <a:solidFill>
                  <a:schemeClr val="accent1">
                    <a:lumMod val="60000"/>
                    <a:lumOff val="40000"/>
                  </a:schemeClr>
                </a:solidFill>
              </a:rPr>
              <a:t>bonds</a:t>
            </a:r>
            <a:r>
              <a:rPr lang="en-US" sz="2000" dirty="0"/>
              <a:t> that are based on positive and negative electric charge points </a:t>
            </a:r>
          </a:p>
        </p:txBody>
      </p:sp>
      <p:sp>
        <p:nvSpPr>
          <p:cNvPr id="4" name="Slide Number Placeholder 3">
            <a:extLst>
              <a:ext uri="{FF2B5EF4-FFF2-40B4-BE49-F238E27FC236}">
                <a16:creationId xmlns:a16="http://schemas.microsoft.com/office/drawing/2014/main" id="{3374B0CE-DA70-4F6F-D76F-D88B022577D1}"/>
              </a:ext>
            </a:extLst>
          </p:cNvPr>
          <p:cNvSpPr>
            <a:spLocks noGrp="1"/>
          </p:cNvSpPr>
          <p:nvPr>
            <p:ph type="sldNum" sz="quarter" idx="10"/>
          </p:nvPr>
        </p:nvSpPr>
        <p:spPr/>
        <p:txBody>
          <a:bodyPr/>
          <a:lstStyle/>
          <a:p>
            <a:fld id="{5B6962B3-FD4C-44AA-AB11-79423C828F3E}" type="slidenum">
              <a:rPr lang="en-US" smtClean="0"/>
              <a:pPr/>
              <a:t>13</a:t>
            </a:fld>
            <a:endParaRPr lang="en-US" dirty="0"/>
          </a:p>
        </p:txBody>
      </p:sp>
    </p:spTree>
    <p:extLst>
      <p:ext uri="{BB962C8B-B14F-4D97-AF65-F5344CB8AC3E}">
        <p14:creationId xmlns:p14="http://schemas.microsoft.com/office/powerpoint/2010/main" val="539459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3EA72-5717-F070-2566-B503982AA1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3EA272-6182-0752-B523-3FC196982791}"/>
              </a:ext>
            </a:extLst>
          </p:cNvPr>
          <p:cNvSpPr>
            <a:spLocks noGrp="1"/>
          </p:cNvSpPr>
          <p:nvPr>
            <p:ph type="title"/>
          </p:nvPr>
        </p:nvSpPr>
        <p:spPr>
          <a:xfrm>
            <a:off x="349955" y="456121"/>
            <a:ext cx="8421512" cy="646331"/>
          </a:xfrm>
        </p:spPr>
        <p:txBody>
          <a:bodyPr/>
          <a:lstStyle/>
          <a:p>
            <a:r>
              <a:rPr lang="en-US" sz="3600" dirty="0"/>
              <a:t>Lewis Structures of Ionic Compounds </a:t>
            </a:r>
          </a:p>
        </p:txBody>
      </p:sp>
      <p:sp>
        <p:nvSpPr>
          <p:cNvPr id="3" name="Content Placeholder 2">
            <a:extLst>
              <a:ext uri="{FF2B5EF4-FFF2-40B4-BE49-F238E27FC236}">
                <a16:creationId xmlns:a16="http://schemas.microsoft.com/office/drawing/2014/main" id="{079FC8D2-2C9E-5D2E-CFFC-A5E98DAEC130}"/>
              </a:ext>
            </a:extLst>
          </p:cNvPr>
          <p:cNvSpPr>
            <a:spLocks noGrp="1"/>
          </p:cNvSpPr>
          <p:nvPr>
            <p:ph idx="1"/>
          </p:nvPr>
        </p:nvSpPr>
        <p:spPr>
          <a:xfrm>
            <a:off x="372533" y="1332090"/>
            <a:ext cx="5446633" cy="5215465"/>
          </a:xfrm>
        </p:spPr>
        <p:txBody>
          <a:bodyPr/>
          <a:lstStyle/>
          <a:p>
            <a:r>
              <a:rPr lang="en-US" sz="1800" dirty="0"/>
              <a:t>Initially the </a:t>
            </a:r>
            <a:r>
              <a:rPr lang="en-US" sz="1800" dirty="0">
                <a:solidFill>
                  <a:schemeClr val="accent1">
                    <a:lumMod val="60000"/>
                    <a:lumOff val="40000"/>
                  </a:schemeClr>
                </a:solidFill>
              </a:rPr>
              <a:t>Lewis structures </a:t>
            </a:r>
            <a:r>
              <a:rPr lang="en-US" sz="1800" dirty="0"/>
              <a:t>show the atoms with their natural number of valence electrons, having </a:t>
            </a:r>
            <a:r>
              <a:rPr lang="en-US" sz="1800" dirty="0">
                <a:solidFill>
                  <a:srgbClr val="FFFF00"/>
                </a:solidFill>
              </a:rPr>
              <a:t>zero</a:t>
            </a:r>
            <a:r>
              <a:rPr lang="en-US" sz="1800" dirty="0"/>
              <a:t> charge</a:t>
            </a:r>
          </a:p>
          <a:p>
            <a:r>
              <a:rPr lang="en-US" sz="1800" dirty="0"/>
              <a:t>For </a:t>
            </a:r>
            <a:r>
              <a:rPr lang="en-US" sz="1800" dirty="0">
                <a:solidFill>
                  <a:srgbClr val="FFFF00"/>
                </a:solidFill>
              </a:rPr>
              <a:t>sodium</a:t>
            </a:r>
            <a:r>
              <a:rPr lang="en-US" sz="1800" dirty="0"/>
              <a:t> (Na), there is 1 valence electron (dot). For </a:t>
            </a:r>
            <a:r>
              <a:rPr lang="en-US" sz="1800" dirty="0">
                <a:solidFill>
                  <a:srgbClr val="FFFF00"/>
                </a:solidFill>
              </a:rPr>
              <a:t>chlorine</a:t>
            </a:r>
            <a:r>
              <a:rPr lang="en-US" sz="1800" dirty="0"/>
              <a:t> (Cl), there are 7 electrons (dots)</a:t>
            </a:r>
          </a:p>
          <a:p>
            <a:r>
              <a:rPr lang="en-US" sz="1800" dirty="0"/>
              <a:t>Note the electron configurations: </a:t>
            </a:r>
            <a:r>
              <a:rPr lang="en-US" sz="1800" dirty="0">
                <a:solidFill>
                  <a:schemeClr val="accent1">
                    <a:lumMod val="60000"/>
                    <a:lumOff val="40000"/>
                  </a:schemeClr>
                </a:solidFill>
              </a:rPr>
              <a:t>Na</a:t>
            </a:r>
            <a:r>
              <a:rPr lang="en-US" sz="1800" baseline="30000" dirty="0">
                <a:solidFill>
                  <a:schemeClr val="accent1">
                    <a:lumMod val="60000"/>
                    <a:lumOff val="40000"/>
                  </a:schemeClr>
                </a:solidFill>
              </a:rPr>
              <a:t>0</a:t>
            </a:r>
            <a:r>
              <a:rPr lang="en-US" sz="1800" dirty="0"/>
              <a:t> has its valence shell at </a:t>
            </a:r>
            <a:r>
              <a:rPr lang="en-US" sz="1800" b="1" i="1" dirty="0">
                <a:solidFill>
                  <a:srgbClr val="FFC000"/>
                </a:solidFill>
              </a:rPr>
              <a:t>n</a:t>
            </a:r>
            <a:r>
              <a:rPr lang="en-US" sz="1800" dirty="0">
                <a:solidFill>
                  <a:srgbClr val="FFC000"/>
                </a:solidFill>
              </a:rPr>
              <a:t> = 3</a:t>
            </a:r>
            <a:r>
              <a:rPr lang="en-US" sz="1800" dirty="0"/>
              <a:t>. </a:t>
            </a:r>
            <a:r>
              <a:rPr lang="en-US" sz="1800" dirty="0">
                <a:solidFill>
                  <a:schemeClr val="accent1">
                    <a:lumMod val="60000"/>
                    <a:lumOff val="40000"/>
                  </a:schemeClr>
                </a:solidFill>
              </a:rPr>
              <a:t>Cl</a:t>
            </a:r>
            <a:r>
              <a:rPr lang="en-US" sz="1800" baseline="30000" dirty="0">
                <a:solidFill>
                  <a:schemeClr val="accent1">
                    <a:lumMod val="60000"/>
                    <a:lumOff val="40000"/>
                  </a:schemeClr>
                </a:solidFill>
              </a:rPr>
              <a:t>0</a:t>
            </a:r>
            <a:r>
              <a:rPr lang="en-US" sz="1800" dirty="0"/>
              <a:t> in same period has its valence shell at</a:t>
            </a:r>
            <a:br>
              <a:rPr lang="en-US" sz="1800" dirty="0"/>
            </a:br>
            <a:r>
              <a:rPr lang="en-US" sz="1800" b="1" i="1" dirty="0">
                <a:solidFill>
                  <a:srgbClr val="FFC000"/>
                </a:solidFill>
              </a:rPr>
              <a:t>n</a:t>
            </a:r>
            <a:r>
              <a:rPr lang="en-US" sz="1800" dirty="0">
                <a:solidFill>
                  <a:srgbClr val="FFC000"/>
                </a:solidFill>
              </a:rPr>
              <a:t> = 3 </a:t>
            </a:r>
            <a:r>
              <a:rPr lang="en-US" sz="1800" dirty="0"/>
              <a:t>too. (the </a:t>
            </a:r>
            <a:r>
              <a:rPr lang="en-US" sz="1800" b="1" i="1" dirty="0"/>
              <a:t>n</a:t>
            </a:r>
            <a:r>
              <a:rPr lang="en-US" sz="1800" dirty="0"/>
              <a:t> value is just a coincidence)</a:t>
            </a:r>
          </a:p>
          <a:p>
            <a:r>
              <a:rPr lang="en-US" sz="1800" dirty="0"/>
              <a:t>An electron moves from Na to Cl </a:t>
            </a:r>
            <a:r>
              <a:rPr lang="en-US" sz="1800" dirty="0">
                <a:sym typeface="Wingdings" panose="05000000000000000000" pitchFamily="2" charset="2"/>
              </a:rPr>
              <a:t> Na</a:t>
            </a:r>
            <a:r>
              <a:rPr lang="en-US" sz="1800" baseline="30000" dirty="0">
                <a:sym typeface="Wingdings" panose="05000000000000000000" pitchFamily="2" charset="2"/>
              </a:rPr>
              <a:t>+</a:t>
            </a:r>
            <a:r>
              <a:rPr lang="en-US" sz="1800" dirty="0">
                <a:sym typeface="Wingdings" panose="05000000000000000000" pitchFamily="2" charset="2"/>
              </a:rPr>
              <a:t> and Cl</a:t>
            </a:r>
            <a:r>
              <a:rPr lang="en-US" sz="1800" baseline="30000" dirty="0">
                <a:sym typeface="Wingdings" panose="05000000000000000000" pitchFamily="2" charset="2"/>
              </a:rPr>
              <a:t>- </a:t>
            </a:r>
            <a:r>
              <a:rPr lang="en-US" sz="1800" dirty="0">
                <a:sym typeface="Wingdings" panose="05000000000000000000" pitchFamily="2" charset="2"/>
              </a:rPr>
              <a:t>form</a:t>
            </a:r>
          </a:p>
          <a:p>
            <a:r>
              <a:rPr lang="en-US" sz="1800" dirty="0">
                <a:sym typeface="Wingdings" panose="05000000000000000000" pitchFamily="2" charset="2"/>
              </a:rPr>
              <a:t>Na</a:t>
            </a:r>
            <a:r>
              <a:rPr lang="en-US" sz="1800" baseline="30000" dirty="0">
                <a:sym typeface="Wingdings" panose="05000000000000000000" pitchFamily="2" charset="2"/>
              </a:rPr>
              <a:t>+</a:t>
            </a:r>
            <a:r>
              <a:rPr lang="en-US" sz="1800" dirty="0">
                <a:sym typeface="Wingdings" panose="05000000000000000000" pitchFamily="2" charset="2"/>
              </a:rPr>
              <a:t> has electron configuration of Ne now. [Ne] is also [He]2s</a:t>
            </a:r>
            <a:r>
              <a:rPr lang="en-US" sz="1800" baseline="30000" dirty="0">
                <a:sym typeface="Wingdings" panose="05000000000000000000" pitchFamily="2" charset="2"/>
              </a:rPr>
              <a:t>2</a:t>
            </a:r>
            <a:r>
              <a:rPr lang="en-US" sz="1800" dirty="0">
                <a:sym typeface="Wingdings" panose="05000000000000000000" pitchFamily="2" charset="2"/>
              </a:rPr>
              <a:t>2p</a:t>
            </a:r>
            <a:r>
              <a:rPr lang="en-US" sz="1800" baseline="30000" dirty="0">
                <a:sym typeface="Wingdings" panose="05000000000000000000" pitchFamily="2" charset="2"/>
              </a:rPr>
              <a:t>6</a:t>
            </a:r>
            <a:r>
              <a:rPr lang="en-US" sz="1800" dirty="0">
                <a:sym typeface="Wingdings" panose="05000000000000000000" pitchFamily="2" charset="2"/>
              </a:rPr>
              <a:t>, and Cl</a:t>
            </a:r>
            <a:r>
              <a:rPr lang="en-US" sz="1800" baseline="30000" dirty="0">
                <a:sym typeface="Wingdings" panose="05000000000000000000" pitchFamily="2" charset="2"/>
              </a:rPr>
              <a:t>-</a:t>
            </a:r>
            <a:r>
              <a:rPr lang="en-US" sz="1800" dirty="0">
                <a:sym typeface="Wingdings" panose="05000000000000000000" pitchFamily="2" charset="2"/>
              </a:rPr>
              <a:t> has configuration of [</a:t>
            </a:r>
            <a:r>
              <a:rPr lang="en-US" sz="1800" dirty="0" err="1">
                <a:sym typeface="Wingdings" panose="05000000000000000000" pitchFamily="2" charset="2"/>
              </a:rPr>
              <a:t>Ar</a:t>
            </a:r>
            <a:r>
              <a:rPr lang="en-US" sz="1800" dirty="0">
                <a:sym typeface="Wingdings" panose="05000000000000000000" pitchFamily="2" charset="2"/>
              </a:rPr>
              <a:t>], which is actually [Ne]3s</a:t>
            </a:r>
            <a:r>
              <a:rPr lang="en-US" sz="1800" baseline="30000" dirty="0">
                <a:sym typeface="Wingdings" panose="05000000000000000000" pitchFamily="2" charset="2"/>
              </a:rPr>
              <a:t>2</a:t>
            </a:r>
            <a:r>
              <a:rPr lang="en-US" sz="1800" dirty="0">
                <a:sym typeface="Wingdings" panose="05000000000000000000" pitchFamily="2" charset="2"/>
              </a:rPr>
              <a:t>3p</a:t>
            </a:r>
            <a:r>
              <a:rPr lang="en-US" sz="1800" baseline="30000" dirty="0">
                <a:sym typeface="Wingdings" panose="05000000000000000000" pitchFamily="2" charset="2"/>
              </a:rPr>
              <a:t>6. </a:t>
            </a:r>
            <a:endParaRPr lang="en-US" baseline="30000" dirty="0"/>
          </a:p>
        </p:txBody>
      </p:sp>
      <p:pic>
        <p:nvPicPr>
          <p:cNvPr id="7" name="Picture 6">
            <a:extLst>
              <a:ext uri="{FF2B5EF4-FFF2-40B4-BE49-F238E27FC236}">
                <a16:creationId xmlns:a16="http://schemas.microsoft.com/office/drawing/2014/main" id="{DB44EA35-94DE-4A5E-0F54-F284C1CE8E53}"/>
              </a:ext>
            </a:extLst>
          </p:cNvPr>
          <p:cNvPicPr>
            <a:picLocks noChangeAspect="1"/>
          </p:cNvPicPr>
          <p:nvPr/>
        </p:nvPicPr>
        <p:blipFill>
          <a:blip r:embed="rId2"/>
          <a:stretch>
            <a:fillRect/>
          </a:stretch>
        </p:blipFill>
        <p:spPr>
          <a:xfrm>
            <a:off x="6682545" y="3429000"/>
            <a:ext cx="1914792" cy="724001"/>
          </a:xfrm>
          <a:prstGeom prst="rect">
            <a:avLst/>
          </a:prstGeom>
        </p:spPr>
      </p:pic>
      <p:pic>
        <p:nvPicPr>
          <p:cNvPr id="9" name="Picture 8">
            <a:extLst>
              <a:ext uri="{FF2B5EF4-FFF2-40B4-BE49-F238E27FC236}">
                <a16:creationId xmlns:a16="http://schemas.microsoft.com/office/drawing/2014/main" id="{22BC40AC-8DC4-D119-308D-B27CBC5CF550}"/>
              </a:ext>
            </a:extLst>
          </p:cNvPr>
          <p:cNvPicPr>
            <a:picLocks noChangeAspect="1"/>
          </p:cNvPicPr>
          <p:nvPr/>
        </p:nvPicPr>
        <p:blipFill>
          <a:blip r:embed="rId3"/>
          <a:stretch>
            <a:fillRect/>
          </a:stretch>
        </p:blipFill>
        <p:spPr>
          <a:xfrm>
            <a:off x="5819166" y="1473039"/>
            <a:ext cx="2867425" cy="1228896"/>
          </a:xfrm>
          <a:prstGeom prst="rect">
            <a:avLst/>
          </a:prstGeom>
        </p:spPr>
      </p:pic>
      <p:pic>
        <p:nvPicPr>
          <p:cNvPr id="11" name="Picture 10">
            <a:extLst>
              <a:ext uri="{FF2B5EF4-FFF2-40B4-BE49-F238E27FC236}">
                <a16:creationId xmlns:a16="http://schemas.microsoft.com/office/drawing/2014/main" id="{19E56DB6-C410-603E-D105-ADA07960579F}"/>
              </a:ext>
            </a:extLst>
          </p:cNvPr>
          <p:cNvPicPr>
            <a:picLocks noChangeAspect="1"/>
          </p:cNvPicPr>
          <p:nvPr/>
        </p:nvPicPr>
        <p:blipFill>
          <a:blip r:embed="rId4"/>
          <a:stretch>
            <a:fillRect/>
          </a:stretch>
        </p:blipFill>
        <p:spPr>
          <a:xfrm>
            <a:off x="6063333" y="4916225"/>
            <a:ext cx="2534004" cy="1219370"/>
          </a:xfrm>
          <a:prstGeom prst="rect">
            <a:avLst/>
          </a:prstGeom>
        </p:spPr>
      </p:pic>
      <p:sp>
        <p:nvSpPr>
          <p:cNvPr id="4" name="Slide Number Placeholder 3">
            <a:extLst>
              <a:ext uri="{FF2B5EF4-FFF2-40B4-BE49-F238E27FC236}">
                <a16:creationId xmlns:a16="http://schemas.microsoft.com/office/drawing/2014/main" id="{5A87C060-2EC5-DE39-9E38-C6D29E12F1D3}"/>
              </a:ext>
            </a:extLst>
          </p:cNvPr>
          <p:cNvSpPr>
            <a:spLocks noGrp="1"/>
          </p:cNvSpPr>
          <p:nvPr>
            <p:ph type="sldNum" sz="quarter" idx="10"/>
          </p:nvPr>
        </p:nvSpPr>
        <p:spPr/>
        <p:txBody>
          <a:bodyPr/>
          <a:lstStyle/>
          <a:p>
            <a:fld id="{5B6962B3-FD4C-44AA-AB11-79423C828F3E}" type="slidenum">
              <a:rPr lang="en-US" smtClean="0"/>
              <a:pPr/>
              <a:t>14</a:t>
            </a:fld>
            <a:endParaRPr lang="en-US" dirty="0"/>
          </a:p>
        </p:txBody>
      </p:sp>
    </p:spTree>
    <p:extLst>
      <p:ext uri="{BB962C8B-B14F-4D97-AF65-F5344CB8AC3E}">
        <p14:creationId xmlns:p14="http://schemas.microsoft.com/office/powerpoint/2010/main" val="2426098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DB207-7529-AB77-47BA-E5A0F38B67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3752DC-7241-D9C1-4858-BD5C89E13857}"/>
              </a:ext>
            </a:extLst>
          </p:cNvPr>
          <p:cNvSpPr>
            <a:spLocks noGrp="1"/>
          </p:cNvSpPr>
          <p:nvPr>
            <p:ph type="title"/>
          </p:nvPr>
        </p:nvSpPr>
        <p:spPr>
          <a:xfrm>
            <a:off x="349955" y="456121"/>
            <a:ext cx="8421512" cy="646331"/>
          </a:xfrm>
        </p:spPr>
        <p:txBody>
          <a:bodyPr/>
          <a:lstStyle/>
          <a:p>
            <a:r>
              <a:rPr lang="en-US" sz="3600" dirty="0"/>
              <a:t>Two Electrons Moved</a:t>
            </a:r>
          </a:p>
        </p:txBody>
      </p:sp>
      <p:sp>
        <p:nvSpPr>
          <p:cNvPr id="3" name="Content Placeholder 2">
            <a:extLst>
              <a:ext uri="{FF2B5EF4-FFF2-40B4-BE49-F238E27FC236}">
                <a16:creationId xmlns:a16="http://schemas.microsoft.com/office/drawing/2014/main" id="{7B7CF053-BCED-C7CC-5504-7578A02D491E}"/>
              </a:ext>
            </a:extLst>
          </p:cNvPr>
          <p:cNvSpPr>
            <a:spLocks noGrp="1"/>
          </p:cNvSpPr>
          <p:nvPr>
            <p:ph idx="1"/>
          </p:nvPr>
        </p:nvSpPr>
        <p:spPr>
          <a:xfrm>
            <a:off x="372533" y="1332090"/>
            <a:ext cx="5446633" cy="5215465"/>
          </a:xfrm>
        </p:spPr>
        <p:txBody>
          <a:bodyPr/>
          <a:lstStyle/>
          <a:p>
            <a:r>
              <a:rPr lang="en-US" sz="2000" dirty="0">
                <a:solidFill>
                  <a:srgbClr val="FFFF00"/>
                </a:solidFill>
              </a:rPr>
              <a:t>Group 2</a:t>
            </a:r>
            <a:r>
              <a:rPr lang="en-US" sz="2000" dirty="0"/>
              <a:t> element </a:t>
            </a:r>
            <a:r>
              <a:rPr lang="en-US" sz="2000" dirty="0">
                <a:solidFill>
                  <a:srgbClr val="00FF00"/>
                </a:solidFill>
              </a:rPr>
              <a:t>magnesium</a:t>
            </a:r>
            <a:r>
              <a:rPr lang="en-US" sz="2000" dirty="0"/>
              <a:t> (Mg) has </a:t>
            </a:r>
            <a:r>
              <a:rPr lang="en-US" sz="2000" dirty="0">
                <a:solidFill>
                  <a:schemeClr val="accent1">
                    <a:lumMod val="60000"/>
                    <a:lumOff val="40000"/>
                  </a:schemeClr>
                </a:solidFill>
              </a:rPr>
              <a:t>two</a:t>
            </a:r>
            <a:r>
              <a:rPr lang="en-US" sz="2000" dirty="0"/>
              <a:t> electrons in its valence shell. Note the Lewis structure and the electron configuration of Mg</a:t>
            </a:r>
            <a:r>
              <a:rPr lang="en-US" sz="2000" baseline="30000" dirty="0"/>
              <a:t>0</a:t>
            </a:r>
          </a:p>
          <a:p>
            <a:r>
              <a:rPr lang="en-US" sz="2000" dirty="0">
                <a:solidFill>
                  <a:srgbClr val="FFFF00"/>
                </a:solidFill>
              </a:rPr>
              <a:t>Group 16 </a:t>
            </a:r>
            <a:r>
              <a:rPr lang="en-US" sz="2000" dirty="0"/>
              <a:t>element </a:t>
            </a:r>
            <a:r>
              <a:rPr lang="en-US" sz="2000" dirty="0">
                <a:solidFill>
                  <a:srgbClr val="00FF00"/>
                </a:solidFill>
              </a:rPr>
              <a:t>oxygen</a:t>
            </a:r>
            <a:r>
              <a:rPr lang="en-US" sz="2000" dirty="0"/>
              <a:t> (O) has </a:t>
            </a:r>
            <a:r>
              <a:rPr lang="en-US" sz="2000" dirty="0">
                <a:solidFill>
                  <a:schemeClr val="accent1">
                    <a:lumMod val="60000"/>
                    <a:lumOff val="40000"/>
                  </a:schemeClr>
                </a:solidFill>
              </a:rPr>
              <a:t>six</a:t>
            </a:r>
            <a:r>
              <a:rPr lang="en-US" sz="2000" dirty="0"/>
              <a:t> electrons in its valence shell. See its Lewis structure and electron configuration of O</a:t>
            </a:r>
            <a:r>
              <a:rPr lang="en-US" sz="2000" baseline="30000" dirty="0"/>
              <a:t>0</a:t>
            </a:r>
          </a:p>
          <a:p>
            <a:r>
              <a:rPr lang="en-US" sz="2000" dirty="0"/>
              <a:t>Mg willingly gives its two electrons, which O willingly takes</a:t>
            </a:r>
          </a:p>
          <a:p>
            <a:r>
              <a:rPr lang="en-US" sz="2000" dirty="0"/>
              <a:t>The Mg</a:t>
            </a:r>
            <a:r>
              <a:rPr lang="en-US" sz="2000" baseline="30000" dirty="0"/>
              <a:t>2+ </a:t>
            </a:r>
            <a:r>
              <a:rPr lang="en-US" sz="2000" dirty="0"/>
              <a:t>ion now has the octet structure of the previous period noble gas, and O</a:t>
            </a:r>
            <a:r>
              <a:rPr lang="en-US" sz="2000" baseline="30000" dirty="0"/>
              <a:t>2-</a:t>
            </a:r>
            <a:r>
              <a:rPr lang="en-US" sz="2000" dirty="0"/>
              <a:t> has the structure of the noble gas element of its period</a:t>
            </a:r>
          </a:p>
        </p:txBody>
      </p:sp>
      <p:pic>
        <p:nvPicPr>
          <p:cNvPr id="20" name="Picture 19">
            <a:extLst>
              <a:ext uri="{FF2B5EF4-FFF2-40B4-BE49-F238E27FC236}">
                <a16:creationId xmlns:a16="http://schemas.microsoft.com/office/drawing/2014/main" id="{16ADDA33-EAA7-A5B0-CB11-DDF7B688EFD1}"/>
              </a:ext>
            </a:extLst>
          </p:cNvPr>
          <p:cNvPicPr>
            <a:picLocks noChangeAspect="1"/>
          </p:cNvPicPr>
          <p:nvPr/>
        </p:nvPicPr>
        <p:blipFill>
          <a:blip r:embed="rId2"/>
          <a:stretch>
            <a:fillRect/>
          </a:stretch>
        </p:blipFill>
        <p:spPr>
          <a:xfrm>
            <a:off x="6504968" y="1347418"/>
            <a:ext cx="2248214" cy="1619476"/>
          </a:xfrm>
          <a:prstGeom prst="rect">
            <a:avLst/>
          </a:prstGeom>
        </p:spPr>
      </p:pic>
      <p:pic>
        <p:nvPicPr>
          <p:cNvPr id="22" name="Picture 21">
            <a:extLst>
              <a:ext uri="{FF2B5EF4-FFF2-40B4-BE49-F238E27FC236}">
                <a16:creationId xmlns:a16="http://schemas.microsoft.com/office/drawing/2014/main" id="{A96744AF-E0AD-B24B-9917-54E4E1145BF0}"/>
              </a:ext>
            </a:extLst>
          </p:cNvPr>
          <p:cNvPicPr>
            <a:picLocks noChangeAspect="1"/>
          </p:cNvPicPr>
          <p:nvPr/>
        </p:nvPicPr>
        <p:blipFill>
          <a:blip r:embed="rId3"/>
          <a:stretch>
            <a:fillRect/>
          </a:stretch>
        </p:blipFill>
        <p:spPr>
          <a:xfrm>
            <a:off x="6323200" y="3758934"/>
            <a:ext cx="2448267" cy="1476581"/>
          </a:xfrm>
          <a:prstGeom prst="rect">
            <a:avLst/>
          </a:prstGeom>
        </p:spPr>
      </p:pic>
      <p:sp>
        <p:nvSpPr>
          <p:cNvPr id="4" name="Slide Number Placeholder 3">
            <a:extLst>
              <a:ext uri="{FF2B5EF4-FFF2-40B4-BE49-F238E27FC236}">
                <a16:creationId xmlns:a16="http://schemas.microsoft.com/office/drawing/2014/main" id="{20012C84-459B-3ECB-FEF8-58F2B07C529E}"/>
              </a:ext>
            </a:extLst>
          </p:cNvPr>
          <p:cNvSpPr>
            <a:spLocks noGrp="1"/>
          </p:cNvSpPr>
          <p:nvPr>
            <p:ph type="sldNum" sz="quarter" idx="10"/>
          </p:nvPr>
        </p:nvSpPr>
        <p:spPr/>
        <p:txBody>
          <a:bodyPr/>
          <a:lstStyle/>
          <a:p>
            <a:fld id="{5B6962B3-FD4C-44AA-AB11-79423C828F3E}" type="slidenum">
              <a:rPr lang="en-US" smtClean="0"/>
              <a:pPr/>
              <a:t>15</a:t>
            </a:fld>
            <a:endParaRPr lang="en-US" dirty="0"/>
          </a:p>
        </p:txBody>
      </p:sp>
    </p:spTree>
    <p:extLst>
      <p:ext uri="{BB962C8B-B14F-4D97-AF65-F5344CB8AC3E}">
        <p14:creationId xmlns:p14="http://schemas.microsoft.com/office/powerpoint/2010/main" val="3157186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D6412-A0D3-288E-2479-5B086C873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8A00FE-F864-5567-E875-7CC33672E5A4}"/>
              </a:ext>
            </a:extLst>
          </p:cNvPr>
          <p:cNvSpPr>
            <a:spLocks noGrp="1"/>
          </p:cNvSpPr>
          <p:nvPr>
            <p:ph type="title"/>
          </p:nvPr>
        </p:nvSpPr>
        <p:spPr>
          <a:xfrm>
            <a:off x="349955" y="486899"/>
            <a:ext cx="8421512" cy="584775"/>
          </a:xfrm>
        </p:spPr>
        <p:txBody>
          <a:bodyPr/>
          <a:lstStyle/>
          <a:p>
            <a:r>
              <a:rPr lang="en-US" sz="3200" dirty="0"/>
              <a:t>Two Electrons Moved, But FROM Two Atoms</a:t>
            </a:r>
          </a:p>
        </p:txBody>
      </p:sp>
      <p:sp>
        <p:nvSpPr>
          <p:cNvPr id="3" name="Content Placeholder 2">
            <a:extLst>
              <a:ext uri="{FF2B5EF4-FFF2-40B4-BE49-F238E27FC236}">
                <a16:creationId xmlns:a16="http://schemas.microsoft.com/office/drawing/2014/main" id="{EA7E3D2C-863A-DA42-9CD0-9FF8AC45EA8D}"/>
              </a:ext>
            </a:extLst>
          </p:cNvPr>
          <p:cNvSpPr>
            <a:spLocks noGrp="1"/>
          </p:cNvSpPr>
          <p:nvPr>
            <p:ph idx="1"/>
          </p:nvPr>
        </p:nvSpPr>
        <p:spPr>
          <a:xfrm>
            <a:off x="372533" y="1332090"/>
            <a:ext cx="6122271" cy="5215465"/>
          </a:xfrm>
        </p:spPr>
        <p:txBody>
          <a:bodyPr/>
          <a:lstStyle/>
          <a:p>
            <a:r>
              <a:rPr lang="en-US" dirty="0"/>
              <a:t>Sulfur, in same Group 16 as oxygen, but one period down, is ready to take two electrons into its valence shell with 6 electrons, to complete the octet</a:t>
            </a:r>
          </a:p>
          <a:p>
            <a:r>
              <a:rPr lang="en-US" dirty="0"/>
              <a:t>It is not required that it be from a Group 2 element with two electrons. Instead it can be two Group 1 elements, like potassium (K) or lithium (Li), but in this case sodium (Na) again</a:t>
            </a:r>
          </a:p>
          <a:p>
            <a:r>
              <a:rPr lang="en-US" dirty="0"/>
              <a:t>Note the resulting electron configurations and Lewis structures</a:t>
            </a:r>
          </a:p>
          <a:p>
            <a:pPr marL="0" indent="0">
              <a:buNone/>
            </a:pPr>
            <a:endParaRPr lang="en-US" dirty="0"/>
          </a:p>
        </p:txBody>
      </p:sp>
      <p:pic>
        <p:nvPicPr>
          <p:cNvPr id="7" name="Picture 6">
            <a:extLst>
              <a:ext uri="{FF2B5EF4-FFF2-40B4-BE49-F238E27FC236}">
                <a16:creationId xmlns:a16="http://schemas.microsoft.com/office/drawing/2014/main" id="{83560500-9510-9FE2-C619-BDF91F3EE8BD}"/>
              </a:ext>
            </a:extLst>
          </p:cNvPr>
          <p:cNvPicPr>
            <a:picLocks noChangeAspect="1"/>
          </p:cNvPicPr>
          <p:nvPr/>
        </p:nvPicPr>
        <p:blipFill>
          <a:blip r:embed="rId2"/>
          <a:stretch>
            <a:fillRect/>
          </a:stretch>
        </p:blipFill>
        <p:spPr>
          <a:xfrm>
            <a:off x="6742632" y="1366582"/>
            <a:ext cx="2146242" cy="1797345"/>
          </a:xfrm>
          <a:prstGeom prst="rect">
            <a:avLst/>
          </a:prstGeom>
        </p:spPr>
      </p:pic>
      <p:pic>
        <p:nvPicPr>
          <p:cNvPr id="17" name="Picture 16">
            <a:extLst>
              <a:ext uri="{FF2B5EF4-FFF2-40B4-BE49-F238E27FC236}">
                <a16:creationId xmlns:a16="http://schemas.microsoft.com/office/drawing/2014/main" id="{9CA7CBE5-3F48-28A2-E068-BBF6A64D9D65}"/>
              </a:ext>
            </a:extLst>
          </p:cNvPr>
          <p:cNvPicPr>
            <a:picLocks noChangeAspect="1"/>
          </p:cNvPicPr>
          <p:nvPr/>
        </p:nvPicPr>
        <p:blipFill>
          <a:blip r:embed="rId3"/>
          <a:stretch>
            <a:fillRect/>
          </a:stretch>
        </p:blipFill>
        <p:spPr>
          <a:xfrm>
            <a:off x="6929804" y="3939822"/>
            <a:ext cx="1771897" cy="1705213"/>
          </a:xfrm>
          <a:prstGeom prst="rect">
            <a:avLst/>
          </a:prstGeom>
        </p:spPr>
      </p:pic>
      <p:sp>
        <p:nvSpPr>
          <p:cNvPr id="4" name="Slide Number Placeholder 3">
            <a:extLst>
              <a:ext uri="{FF2B5EF4-FFF2-40B4-BE49-F238E27FC236}">
                <a16:creationId xmlns:a16="http://schemas.microsoft.com/office/drawing/2014/main" id="{23AB12AF-DB97-EA5D-A84E-843573152A4F}"/>
              </a:ext>
            </a:extLst>
          </p:cNvPr>
          <p:cNvSpPr>
            <a:spLocks noGrp="1"/>
          </p:cNvSpPr>
          <p:nvPr>
            <p:ph type="sldNum" sz="quarter" idx="10"/>
          </p:nvPr>
        </p:nvSpPr>
        <p:spPr/>
        <p:txBody>
          <a:bodyPr/>
          <a:lstStyle/>
          <a:p>
            <a:fld id="{5B6962B3-FD4C-44AA-AB11-79423C828F3E}" type="slidenum">
              <a:rPr lang="en-US" smtClean="0"/>
              <a:pPr/>
              <a:t>16</a:t>
            </a:fld>
            <a:endParaRPr lang="en-US" dirty="0"/>
          </a:p>
        </p:txBody>
      </p:sp>
    </p:spTree>
    <p:extLst>
      <p:ext uri="{BB962C8B-B14F-4D97-AF65-F5344CB8AC3E}">
        <p14:creationId xmlns:p14="http://schemas.microsoft.com/office/powerpoint/2010/main" val="4158071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46782-F069-A33D-5842-42150686CF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BD15D9-337E-5489-4A20-EF44B708CB59}"/>
              </a:ext>
            </a:extLst>
          </p:cNvPr>
          <p:cNvSpPr>
            <a:spLocks noGrp="1"/>
          </p:cNvSpPr>
          <p:nvPr>
            <p:ph type="title"/>
          </p:nvPr>
        </p:nvSpPr>
        <p:spPr>
          <a:xfrm>
            <a:off x="349955" y="486899"/>
            <a:ext cx="8421512" cy="584775"/>
          </a:xfrm>
        </p:spPr>
        <p:txBody>
          <a:bodyPr/>
          <a:lstStyle/>
          <a:p>
            <a:r>
              <a:rPr lang="en-US" sz="3200" dirty="0"/>
              <a:t>Two Electrons Moved, But TO Two Atoms</a:t>
            </a:r>
          </a:p>
        </p:txBody>
      </p:sp>
      <p:sp>
        <p:nvSpPr>
          <p:cNvPr id="3" name="Content Placeholder 2">
            <a:extLst>
              <a:ext uri="{FF2B5EF4-FFF2-40B4-BE49-F238E27FC236}">
                <a16:creationId xmlns:a16="http://schemas.microsoft.com/office/drawing/2014/main" id="{88AED53F-2340-C808-55B1-1F77637C3E28}"/>
              </a:ext>
            </a:extLst>
          </p:cNvPr>
          <p:cNvSpPr>
            <a:spLocks noGrp="1"/>
          </p:cNvSpPr>
          <p:nvPr>
            <p:ph idx="1"/>
          </p:nvPr>
        </p:nvSpPr>
        <p:spPr>
          <a:xfrm>
            <a:off x="372533" y="1332090"/>
            <a:ext cx="5446633" cy="5215465"/>
          </a:xfrm>
        </p:spPr>
        <p:txBody>
          <a:bodyPr/>
          <a:lstStyle/>
          <a:p>
            <a:r>
              <a:rPr lang="en-US" sz="2200" dirty="0"/>
              <a:t>This diagramming just demonstrates how the two valence shell electrons of calcium (Ca) in Ca</a:t>
            </a:r>
            <a:r>
              <a:rPr lang="en-US" sz="2200" baseline="30000" dirty="0"/>
              <a:t>0</a:t>
            </a:r>
            <a:r>
              <a:rPr lang="en-US" sz="2200" dirty="0"/>
              <a:t> where one each is used to add one electron to each of two chlorine (Cl) atoms in the Cl</a:t>
            </a:r>
            <a:r>
              <a:rPr lang="en-US" sz="2200" baseline="30000" dirty="0"/>
              <a:t>0</a:t>
            </a:r>
            <a:r>
              <a:rPr lang="en-US" sz="2200" dirty="0"/>
              <a:t> state</a:t>
            </a:r>
          </a:p>
          <a:p>
            <a:r>
              <a:rPr lang="en-US" sz="2200" dirty="0"/>
              <a:t>The result is a Ca</a:t>
            </a:r>
            <a:r>
              <a:rPr lang="en-US" sz="2200" baseline="30000" dirty="0"/>
              <a:t>2+ </a:t>
            </a:r>
            <a:r>
              <a:rPr lang="en-US" sz="2200" dirty="0"/>
              <a:t>ion, two Cl</a:t>
            </a:r>
            <a:r>
              <a:rPr lang="en-US" sz="2200" baseline="30000" dirty="0"/>
              <a:t>-</a:t>
            </a:r>
            <a:r>
              <a:rPr lang="en-US" sz="2200" dirty="0"/>
              <a:t> ions, and these will be the formula unit of ionic compound solid/crystal that is the compound</a:t>
            </a:r>
          </a:p>
          <a:p>
            <a:r>
              <a:rPr lang="en-US" sz="2200" dirty="0"/>
              <a:t>Note how the electron configurations of the ions in the compound show how they form the octet of a noble </a:t>
            </a:r>
            <a:r>
              <a:rPr lang="en-US" sz="2200"/>
              <a:t>gas element</a:t>
            </a:r>
            <a:endParaRPr lang="en-US" sz="2200" dirty="0"/>
          </a:p>
        </p:txBody>
      </p:sp>
      <p:pic>
        <p:nvPicPr>
          <p:cNvPr id="9" name="Picture 8">
            <a:extLst>
              <a:ext uri="{FF2B5EF4-FFF2-40B4-BE49-F238E27FC236}">
                <a16:creationId xmlns:a16="http://schemas.microsoft.com/office/drawing/2014/main" id="{C676229A-047B-7F9E-A005-2415FD4489BA}"/>
              </a:ext>
            </a:extLst>
          </p:cNvPr>
          <p:cNvPicPr>
            <a:picLocks noChangeAspect="1"/>
          </p:cNvPicPr>
          <p:nvPr/>
        </p:nvPicPr>
        <p:blipFill>
          <a:blip r:embed="rId2"/>
          <a:stretch>
            <a:fillRect/>
          </a:stretch>
        </p:blipFill>
        <p:spPr>
          <a:xfrm>
            <a:off x="6230798" y="1204219"/>
            <a:ext cx="2572109" cy="2333951"/>
          </a:xfrm>
          <a:prstGeom prst="rect">
            <a:avLst/>
          </a:prstGeom>
        </p:spPr>
      </p:pic>
      <p:pic>
        <p:nvPicPr>
          <p:cNvPr id="14" name="Picture 13">
            <a:extLst>
              <a:ext uri="{FF2B5EF4-FFF2-40B4-BE49-F238E27FC236}">
                <a16:creationId xmlns:a16="http://schemas.microsoft.com/office/drawing/2014/main" id="{9D6EADBD-9239-CBDE-77A2-7B38282DC891}"/>
              </a:ext>
            </a:extLst>
          </p:cNvPr>
          <p:cNvPicPr>
            <a:picLocks noChangeAspect="1"/>
          </p:cNvPicPr>
          <p:nvPr/>
        </p:nvPicPr>
        <p:blipFill>
          <a:blip r:embed="rId3"/>
          <a:stretch>
            <a:fillRect/>
          </a:stretch>
        </p:blipFill>
        <p:spPr>
          <a:xfrm>
            <a:off x="6488008" y="3745214"/>
            <a:ext cx="2057687" cy="2905530"/>
          </a:xfrm>
          <a:prstGeom prst="rect">
            <a:avLst/>
          </a:prstGeom>
        </p:spPr>
      </p:pic>
      <p:sp>
        <p:nvSpPr>
          <p:cNvPr id="4" name="Slide Number Placeholder 3">
            <a:extLst>
              <a:ext uri="{FF2B5EF4-FFF2-40B4-BE49-F238E27FC236}">
                <a16:creationId xmlns:a16="http://schemas.microsoft.com/office/drawing/2014/main" id="{A24040C4-8386-A16B-834F-8BAF9EB799FD}"/>
              </a:ext>
            </a:extLst>
          </p:cNvPr>
          <p:cNvSpPr>
            <a:spLocks noGrp="1"/>
          </p:cNvSpPr>
          <p:nvPr>
            <p:ph type="sldNum" sz="quarter" idx="10"/>
          </p:nvPr>
        </p:nvSpPr>
        <p:spPr/>
        <p:txBody>
          <a:bodyPr/>
          <a:lstStyle/>
          <a:p>
            <a:fld id="{5B6962B3-FD4C-44AA-AB11-79423C828F3E}" type="slidenum">
              <a:rPr lang="en-US" smtClean="0"/>
              <a:pPr/>
              <a:t>17</a:t>
            </a:fld>
            <a:endParaRPr lang="en-US" dirty="0"/>
          </a:p>
        </p:txBody>
      </p:sp>
    </p:spTree>
    <p:extLst>
      <p:ext uri="{BB962C8B-B14F-4D97-AF65-F5344CB8AC3E}">
        <p14:creationId xmlns:p14="http://schemas.microsoft.com/office/powerpoint/2010/main" val="280833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FE02D6-1B8B-97C7-EF44-E075BD7851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DE6A31-543A-6BEA-6A7B-F4CA49C82D22}"/>
              </a:ext>
            </a:extLst>
          </p:cNvPr>
          <p:cNvSpPr>
            <a:spLocks noGrp="1"/>
          </p:cNvSpPr>
          <p:nvPr>
            <p:ph type="title"/>
          </p:nvPr>
        </p:nvSpPr>
        <p:spPr/>
        <p:txBody>
          <a:bodyPr/>
          <a:lstStyle/>
          <a:p>
            <a:r>
              <a:rPr lang="en-US" sz="2800" dirty="0"/>
              <a:t>Summarizing Ionic Compound Lewis Structures</a:t>
            </a:r>
          </a:p>
        </p:txBody>
      </p:sp>
      <p:sp>
        <p:nvSpPr>
          <p:cNvPr id="4" name="Content Placeholder 3">
            <a:extLst>
              <a:ext uri="{FF2B5EF4-FFF2-40B4-BE49-F238E27FC236}">
                <a16:creationId xmlns:a16="http://schemas.microsoft.com/office/drawing/2014/main" id="{34235B8F-6A76-675F-CC3C-921052063986}"/>
              </a:ext>
            </a:extLst>
          </p:cNvPr>
          <p:cNvSpPr>
            <a:spLocks noGrp="1"/>
          </p:cNvSpPr>
          <p:nvPr>
            <p:ph idx="1"/>
          </p:nvPr>
        </p:nvSpPr>
        <p:spPr/>
        <p:txBody>
          <a:bodyPr/>
          <a:lstStyle/>
          <a:p>
            <a:r>
              <a:rPr lang="en-US" dirty="0">
                <a:solidFill>
                  <a:schemeClr val="accent1">
                    <a:lumMod val="60000"/>
                    <a:lumOff val="40000"/>
                  </a:schemeClr>
                </a:solidFill>
              </a:rPr>
              <a:t>Lewis structures </a:t>
            </a:r>
            <a:r>
              <a:rPr lang="en-US" dirty="0"/>
              <a:t>are </a:t>
            </a:r>
            <a:r>
              <a:rPr lang="en-US" dirty="0">
                <a:solidFill>
                  <a:srgbClr val="FFFF00"/>
                </a:solidFill>
              </a:rPr>
              <a:t>dot diagrams </a:t>
            </a:r>
            <a:r>
              <a:rPr lang="en-US" dirty="0"/>
              <a:t>of atoms where the dots around the atom represent the </a:t>
            </a:r>
            <a:r>
              <a:rPr lang="en-US" dirty="0">
                <a:solidFill>
                  <a:schemeClr val="accent1">
                    <a:lumMod val="60000"/>
                    <a:lumOff val="40000"/>
                  </a:schemeClr>
                </a:solidFill>
              </a:rPr>
              <a:t>valence</a:t>
            </a:r>
            <a:r>
              <a:rPr lang="en-US" dirty="0"/>
              <a:t> (outermost) </a:t>
            </a:r>
            <a:r>
              <a:rPr lang="en-US" dirty="0">
                <a:solidFill>
                  <a:schemeClr val="accent1">
                    <a:lumMod val="60000"/>
                    <a:lumOff val="40000"/>
                  </a:schemeClr>
                </a:solidFill>
              </a:rPr>
              <a:t>shell</a:t>
            </a:r>
            <a:r>
              <a:rPr lang="en-US" dirty="0"/>
              <a:t> of electrons</a:t>
            </a:r>
          </a:p>
          <a:p>
            <a:r>
              <a:rPr lang="en-US" dirty="0"/>
              <a:t>Electrons are involved in </a:t>
            </a:r>
            <a:r>
              <a:rPr lang="en-US" dirty="0">
                <a:solidFill>
                  <a:schemeClr val="accent1">
                    <a:lumMod val="60000"/>
                    <a:lumOff val="40000"/>
                  </a:schemeClr>
                </a:solidFill>
              </a:rPr>
              <a:t>bonding</a:t>
            </a:r>
            <a:r>
              <a:rPr lang="en-US" dirty="0"/>
              <a:t>. Bonding of the </a:t>
            </a:r>
            <a:r>
              <a:rPr lang="en-US" dirty="0">
                <a:solidFill>
                  <a:srgbClr val="00FF00"/>
                </a:solidFill>
              </a:rPr>
              <a:t>ionic</a:t>
            </a:r>
            <a:r>
              <a:rPr lang="en-US" dirty="0"/>
              <a:t> type is where one atom fully takes the electron(s) of another atom, and the resulting electric (positive and negative) charges are what creates the bond (attraction), a strong force keeping the atoms close to each other</a:t>
            </a:r>
          </a:p>
          <a:p>
            <a:r>
              <a:rPr lang="en-US" dirty="0"/>
              <a:t>Start with a Lewis structure of the </a:t>
            </a:r>
            <a:r>
              <a:rPr lang="en-US" dirty="0">
                <a:solidFill>
                  <a:srgbClr val="FFFF00"/>
                </a:solidFill>
              </a:rPr>
              <a:t>neutral</a:t>
            </a:r>
            <a:r>
              <a:rPr lang="en-US" dirty="0"/>
              <a:t> (</a:t>
            </a:r>
            <a:r>
              <a:rPr lang="en-US" dirty="0">
                <a:solidFill>
                  <a:srgbClr val="FFFF00"/>
                </a:solidFill>
              </a:rPr>
              <a:t>zero-charge, non-ionized</a:t>
            </a:r>
            <a:r>
              <a:rPr lang="en-US" dirty="0"/>
              <a:t>) atom with its proper number of electrons; then move the dots (electrons) as they interact with other atoms</a:t>
            </a:r>
          </a:p>
        </p:txBody>
      </p:sp>
      <p:sp>
        <p:nvSpPr>
          <p:cNvPr id="3" name="Slide Number Placeholder 2">
            <a:extLst>
              <a:ext uri="{FF2B5EF4-FFF2-40B4-BE49-F238E27FC236}">
                <a16:creationId xmlns:a16="http://schemas.microsoft.com/office/drawing/2014/main" id="{9CB4B068-1C21-9258-C5D3-2EE4B31AEAA5}"/>
              </a:ext>
            </a:extLst>
          </p:cNvPr>
          <p:cNvSpPr>
            <a:spLocks noGrp="1"/>
          </p:cNvSpPr>
          <p:nvPr>
            <p:ph type="sldNum" sz="quarter" idx="10"/>
          </p:nvPr>
        </p:nvSpPr>
        <p:spPr/>
        <p:txBody>
          <a:bodyPr/>
          <a:lstStyle/>
          <a:p>
            <a:fld id="{5B6962B3-FD4C-44AA-AB11-79423C828F3E}" type="slidenum">
              <a:rPr lang="en-US" smtClean="0"/>
              <a:pPr/>
              <a:t>18</a:t>
            </a:fld>
            <a:endParaRPr lang="en-US" dirty="0"/>
          </a:p>
        </p:txBody>
      </p:sp>
    </p:spTree>
    <p:extLst>
      <p:ext uri="{BB962C8B-B14F-4D97-AF65-F5344CB8AC3E}">
        <p14:creationId xmlns:p14="http://schemas.microsoft.com/office/powerpoint/2010/main" val="1117294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D1098-815E-5191-BBF7-F446C868A3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176A1F-6CC9-3D76-DA47-12FE98AEBCD1}"/>
              </a:ext>
            </a:extLst>
          </p:cNvPr>
          <p:cNvSpPr>
            <a:spLocks noGrp="1"/>
          </p:cNvSpPr>
          <p:nvPr>
            <p:ph type="title"/>
          </p:nvPr>
        </p:nvSpPr>
        <p:spPr/>
        <p:txBody>
          <a:bodyPr/>
          <a:lstStyle/>
          <a:p>
            <a:r>
              <a:rPr lang="en-US" sz="4000" dirty="0"/>
              <a:t>More Detail on </a:t>
            </a:r>
            <a:r>
              <a:rPr lang="en-US" sz="4000" b="1" dirty="0">
                <a:solidFill>
                  <a:srgbClr val="00FF00"/>
                </a:solidFill>
              </a:rPr>
              <a:t>Formula Unit</a:t>
            </a:r>
          </a:p>
        </p:txBody>
      </p:sp>
      <p:sp>
        <p:nvSpPr>
          <p:cNvPr id="4" name="Content Placeholder 3">
            <a:extLst>
              <a:ext uri="{FF2B5EF4-FFF2-40B4-BE49-F238E27FC236}">
                <a16:creationId xmlns:a16="http://schemas.microsoft.com/office/drawing/2014/main" id="{9CB8B40F-2635-E728-51B1-590A16E2CC08}"/>
              </a:ext>
            </a:extLst>
          </p:cNvPr>
          <p:cNvSpPr>
            <a:spLocks noGrp="1"/>
          </p:cNvSpPr>
          <p:nvPr>
            <p:ph idx="1"/>
          </p:nvPr>
        </p:nvSpPr>
        <p:spPr>
          <a:xfrm>
            <a:off x="349955" y="1278747"/>
            <a:ext cx="4798070" cy="5215465"/>
          </a:xfrm>
        </p:spPr>
        <p:txBody>
          <a:bodyPr/>
          <a:lstStyle/>
          <a:p>
            <a:r>
              <a:rPr lang="en-US" dirty="0"/>
              <a:t>The </a:t>
            </a:r>
            <a:r>
              <a:rPr lang="en-US" dirty="0">
                <a:solidFill>
                  <a:srgbClr val="00FF00"/>
                </a:solidFill>
              </a:rPr>
              <a:t>formula unit </a:t>
            </a:r>
            <a:r>
              <a:rPr lang="en-US" dirty="0"/>
              <a:t>describes an </a:t>
            </a:r>
            <a:r>
              <a:rPr lang="en-US" dirty="0">
                <a:solidFill>
                  <a:schemeClr val="accent1">
                    <a:lumMod val="60000"/>
                    <a:lumOff val="40000"/>
                  </a:schemeClr>
                </a:solidFill>
              </a:rPr>
              <a:t>ionic compound </a:t>
            </a:r>
            <a:r>
              <a:rPr lang="en-US" dirty="0"/>
              <a:t>(</a:t>
            </a:r>
            <a:r>
              <a:rPr lang="en-US" dirty="0">
                <a:solidFill>
                  <a:srgbClr val="FFFF00"/>
                </a:solidFill>
              </a:rPr>
              <a:t>salt</a:t>
            </a:r>
            <a:r>
              <a:rPr lang="en-US" dirty="0"/>
              <a:t>) in the </a:t>
            </a:r>
            <a:r>
              <a:rPr lang="en-US" dirty="0">
                <a:solidFill>
                  <a:srgbClr val="FFC000"/>
                </a:solidFill>
              </a:rPr>
              <a:t>solid phase </a:t>
            </a:r>
          </a:p>
          <a:p>
            <a:r>
              <a:rPr lang="en-US" dirty="0"/>
              <a:t>It is the </a:t>
            </a:r>
            <a:r>
              <a:rPr lang="en-US" dirty="0">
                <a:solidFill>
                  <a:schemeClr val="accent1">
                    <a:lumMod val="60000"/>
                    <a:lumOff val="40000"/>
                  </a:schemeClr>
                </a:solidFill>
              </a:rPr>
              <a:t>smallest, electrically neutral ratio </a:t>
            </a:r>
            <a:r>
              <a:rPr lang="en-US" dirty="0"/>
              <a:t>of ions in a </a:t>
            </a:r>
            <a:r>
              <a:rPr lang="en-US" dirty="0">
                <a:solidFill>
                  <a:schemeClr val="accent1">
                    <a:lumMod val="60000"/>
                    <a:lumOff val="40000"/>
                  </a:schemeClr>
                </a:solidFill>
              </a:rPr>
              <a:t>3-dimensional crystal lattice</a:t>
            </a:r>
          </a:p>
          <a:p>
            <a:r>
              <a:rPr lang="en-US" dirty="0"/>
              <a:t>Unlike a </a:t>
            </a:r>
            <a:r>
              <a:rPr lang="en-US" dirty="0">
                <a:solidFill>
                  <a:srgbClr val="FFFF00"/>
                </a:solidFill>
              </a:rPr>
              <a:t>molecule</a:t>
            </a:r>
            <a:r>
              <a:rPr lang="en-US" dirty="0"/>
              <a:t>, it is </a:t>
            </a:r>
            <a:r>
              <a:rPr lang="en-US" b="1" dirty="0">
                <a:solidFill>
                  <a:srgbClr val="FFFF00"/>
                </a:solidFill>
              </a:rPr>
              <a:t>NOT</a:t>
            </a:r>
            <a:r>
              <a:rPr lang="en-US" dirty="0"/>
              <a:t> a </a:t>
            </a:r>
            <a:r>
              <a:rPr lang="en-US" dirty="0">
                <a:solidFill>
                  <a:schemeClr val="accent1">
                    <a:lumMod val="60000"/>
                    <a:lumOff val="40000"/>
                  </a:schemeClr>
                </a:solidFill>
              </a:rPr>
              <a:t>distinct independent particle</a:t>
            </a:r>
          </a:p>
          <a:p>
            <a:r>
              <a:rPr lang="en-US" dirty="0"/>
              <a:t>The </a:t>
            </a:r>
            <a:r>
              <a:rPr lang="en-US" dirty="0">
                <a:solidFill>
                  <a:srgbClr val="FFFF00"/>
                </a:solidFill>
              </a:rPr>
              <a:t>formula unit </a:t>
            </a:r>
            <a:r>
              <a:rPr lang="en-US" dirty="0"/>
              <a:t>does </a:t>
            </a:r>
            <a:r>
              <a:rPr lang="en-US" b="1" dirty="0">
                <a:solidFill>
                  <a:srgbClr val="FFFF00"/>
                </a:solidFill>
              </a:rPr>
              <a:t>NOT</a:t>
            </a:r>
            <a:r>
              <a:rPr lang="en-US" dirty="0"/>
              <a:t> describe </a:t>
            </a:r>
            <a:r>
              <a:rPr lang="en-US" dirty="0">
                <a:solidFill>
                  <a:srgbClr val="00FF00"/>
                </a:solidFill>
              </a:rPr>
              <a:t>solvated ions</a:t>
            </a:r>
            <a:r>
              <a:rPr lang="en-US" dirty="0"/>
              <a:t> (ions in the </a:t>
            </a:r>
            <a:r>
              <a:rPr lang="en-US" dirty="0">
                <a:solidFill>
                  <a:schemeClr val="accent1">
                    <a:lumMod val="60000"/>
                    <a:lumOff val="40000"/>
                  </a:schemeClr>
                </a:solidFill>
              </a:rPr>
              <a:t>aqueous phase</a:t>
            </a:r>
            <a:r>
              <a:rPr lang="en-US" dirty="0"/>
              <a:t>)</a:t>
            </a:r>
          </a:p>
        </p:txBody>
      </p:sp>
      <p:pic>
        <p:nvPicPr>
          <p:cNvPr id="8" name="Picture 7">
            <a:extLst>
              <a:ext uri="{FF2B5EF4-FFF2-40B4-BE49-F238E27FC236}">
                <a16:creationId xmlns:a16="http://schemas.microsoft.com/office/drawing/2014/main" id="{EE05A88D-1A67-1B93-3755-452506E454A8}"/>
              </a:ext>
            </a:extLst>
          </p:cNvPr>
          <p:cNvPicPr>
            <a:picLocks noChangeAspect="1"/>
          </p:cNvPicPr>
          <p:nvPr/>
        </p:nvPicPr>
        <p:blipFill>
          <a:blip r:embed="rId2"/>
          <a:stretch>
            <a:fillRect/>
          </a:stretch>
        </p:blipFill>
        <p:spPr>
          <a:xfrm>
            <a:off x="5148025" y="1451110"/>
            <a:ext cx="3919819" cy="3955780"/>
          </a:xfrm>
          <a:prstGeom prst="rect">
            <a:avLst/>
          </a:prstGeom>
        </p:spPr>
      </p:pic>
      <p:sp>
        <p:nvSpPr>
          <p:cNvPr id="3" name="Slide Number Placeholder 2">
            <a:extLst>
              <a:ext uri="{FF2B5EF4-FFF2-40B4-BE49-F238E27FC236}">
                <a16:creationId xmlns:a16="http://schemas.microsoft.com/office/drawing/2014/main" id="{26EEC780-762A-0BC2-32A0-BE0A3DD1AD89}"/>
              </a:ext>
            </a:extLst>
          </p:cNvPr>
          <p:cNvSpPr>
            <a:spLocks noGrp="1"/>
          </p:cNvSpPr>
          <p:nvPr>
            <p:ph type="sldNum" sz="quarter" idx="10"/>
          </p:nvPr>
        </p:nvSpPr>
        <p:spPr/>
        <p:txBody>
          <a:bodyPr/>
          <a:lstStyle/>
          <a:p>
            <a:fld id="{5B6962B3-FD4C-44AA-AB11-79423C828F3E}" type="slidenum">
              <a:rPr lang="en-US" smtClean="0"/>
              <a:pPr/>
              <a:t>19</a:t>
            </a:fld>
            <a:endParaRPr lang="en-US" dirty="0"/>
          </a:p>
        </p:txBody>
      </p:sp>
    </p:spTree>
    <p:extLst>
      <p:ext uri="{BB962C8B-B14F-4D97-AF65-F5344CB8AC3E}">
        <p14:creationId xmlns:p14="http://schemas.microsoft.com/office/powerpoint/2010/main" val="3764402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178-09A5-760C-4B2B-FE5DCFDCDA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4B865D-5DA3-6C23-2A19-B874111D5765}"/>
              </a:ext>
            </a:extLst>
          </p:cNvPr>
          <p:cNvSpPr>
            <a:spLocks noGrp="1"/>
          </p:cNvSpPr>
          <p:nvPr>
            <p:ph type="title"/>
          </p:nvPr>
        </p:nvSpPr>
        <p:spPr>
          <a:xfrm>
            <a:off x="364067" y="306073"/>
            <a:ext cx="8421512" cy="707886"/>
          </a:xfrm>
        </p:spPr>
        <p:txBody>
          <a:bodyPr/>
          <a:lstStyle/>
          <a:p>
            <a:endParaRPr lang="en-US" sz="4000" dirty="0"/>
          </a:p>
        </p:txBody>
      </p:sp>
      <p:sp>
        <p:nvSpPr>
          <p:cNvPr id="5" name="Content Placeholder 4">
            <a:extLst>
              <a:ext uri="{FF2B5EF4-FFF2-40B4-BE49-F238E27FC236}">
                <a16:creationId xmlns:a16="http://schemas.microsoft.com/office/drawing/2014/main" id="{661649CD-26F3-FDAC-6641-475A24C14B07}"/>
              </a:ext>
            </a:extLst>
          </p:cNvPr>
          <p:cNvSpPr>
            <a:spLocks noGrp="1"/>
          </p:cNvSpPr>
          <p:nvPr>
            <p:ph idx="1"/>
          </p:nvPr>
        </p:nvSpPr>
        <p:spPr/>
        <p:txBody>
          <a:bodyPr/>
          <a:lstStyle/>
          <a:p>
            <a:r>
              <a:rPr lang="en-US" sz="2800" dirty="0"/>
              <a:t>Lewis Structures: The Octet Rule</a:t>
            </a:r>
          </a:p>
          <a:p>
            <a:r>
              <a:rPr lang="en-US" sz="2800" dirty="0"/>
              <a:t>Showing Lewis Structures in Covalent Molecules</a:t>
            </a:r>
          </a:p>
          <a:p>
            <a:r>
              <a:rPr lang="en-US" sz="2800" dirty="0"/>
              <a:t>The Shapes of Molecules</a:t>
            </a:r>
          </a:p>
          <a:p>
            <a:r>
              <a:rPr lang="en-US" sz="2800" dirty="0"/>
              <a:t>Electronegativity &amp; Polarity</a:t>
            </a:r>
          </a:p>
          <a:p>
            <a:r>
              <a:rPr lang="en-US" sz="2800" dirty="0"/>
              <a:t>Interacting Forces Between Molecules: Dispersion, Dipole-Dipole, Hydrogen Bonding</a:t>
            </a:r>
          </a:p>
          <a:p>
            <a:endParaRPr lang="en-US" sz="2800" dirty="0"/>
          </a:p>
          <a:p>
            <a:endParaRPr lang="en-US" sz="2800" dirty="0"/>
          </a:p>
          <a:p>
            <a:pPr marL="0" indent="0">
              <a:buNone/>
            </a:pPr>
            <a:endParaRPr lang="en-US" sz="2800" dirty="0"/>
          </a:p>
          <a:p>
            <a:endParaRPr lang="en-US" sz="2800" dirty="0"/>
          </a:p>
        </p:txBody>
      </p:sp>
      <p:sp>
        <p:nvSpPr>
          <p:cNvPr id="2" name="Slide Number Placeholder 1">
            <a:extLst>
              <a:ext uri="{FF2B5EF4-FFF2-40B4-BE49-F238E27FC236}">
                <a16:creationId xmlns:a16="http://schemas.microsoft.com/office/drawing/2014/main" id="{46D5FD52-9B6C-43E6-8664-E42F721ECF11}"/>
              </a:ext>
            </a:extLst>
          </p:cNvPr>
          <p:cNvSpPr>
            <a:spLocks noGrp="1"/>
          </p:cNvSpPr>
          <p:nvPr>
            <p:ph type="sldNum" sz="quarter" idx="10"/>
          </p:nvPr>
        </p:nvSpPr>
        <p:spPr/>
        <p:txBody>
          <a:bodyPr/>
          <a:lstStyle/>
          <a:p>
            <a:fld id="{5B6962B3-FD4C-44AA-AB11-79423C828F3E}" type="slidenum">
              <a:rPr lang="en-US" smtClean="0"/>
              <a:pPr/>
              <a:t>2</a:t>
            </a:fld>
            <a:endParaRPr lang="en-US" dirty="0"/>
          </a:p>
        </p:txBody>
      </p:sp>
    </p:spTree>
    <p:extLst>
      <p:ext uri="{BB962C8B-B14F-4D97-AF65-F5344CB8AC3E}">
        <p14:creationId xmlns:p14="http://schemas.microsoft.com/office/powerpoint/2010/main" val="4269390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62AFA-0875-5ECB-17F9-A5B3C3544AAD}"/>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14DFD8BF-B16E-1DB5-37B8-A9CF1B844A15}"/>
              </a:ext>
            </a:extLst>
          </p:cNvPr>
          <p:cNvSpPr>
            <a:spLocks noGrp="1"/>
          </p:cNvSpPr>
          <p:nvPr>
            <p:ph idx="1"/>
          </p:nvPr>
        </p:nvSpPr>
        <p:spPr>
          <a:xfrm>
            <a:off x="378177" y="1081894"/>
            <a:ext cx="8387645" cy="5331606"/>
          </a:xfrm>
        </p:spPr>
        <p:txBody>
          <a:bodyPr/>
          <a:lstStyle/>
          <a:p>
            <a:r>
              <a:rPr lang="en-US" dirty="0">
                <a:solidFill>
                  <a:srgbClr val="00FF00"/>
                </a:solidFill>
              </a:rPr>
              <a:t>Ionic compounds </a:t>
            </a:r>
            <a:r>
              <a:rPr lang="en-US" dirty="0"/>
              <a:t>represent one end of a spectrum of chemical bonding</a:t>
            </a:r>
          </a:p>
          <a:p>
            <a:r>
              <a:rPr lang="en-US" dirty="0">
                <a:solidFill>
                  <a:srgbClr val="00FF00"/>
                </a:solidFill>
              </a:rPr>
              <a:t>Covalent compounds</a:t>
            </a:r>
            <a:r>
              <a:rPr lang="en-US" dirty="0"/>
              <a:t>—where atoms bond by the </a:t>
            </a:r>
            <a:r>
              <a:rPr lang="en-US" dirty="0">
                <a:solidFill>
                  <a:schemeClr val="accent1">
                    <a:lumMod val="60000"/>
                    <a:lumOff val="40000"/>
                  </a:schemeClr>
                </a:solidFill>
              </a:rPr>
              <a:t>sharing</a:t>
            </a:r>
            <a:r>
              <a:rPr lang="en-US" dirty="0"/>
              <a:t> of </a:t>
            </a:r>
            <a:r>
              <a:rPr lang="en-US" dirty="0">
                <a:solidFill>
                  <a:srgbClr val="FFFF00"/>
                </a:solidFill>
              </a:rPr>
              <a:t>electron pairs</a:t>
            </a:r>
            <a:r>
              <a:rPr lang="en-US" dirty="0"/>
              <a:t>—electron pairs make up bonds—represent another end of that chemical bonding spectrum</a:t>
            </a:r>
          </a:p>
          <a:p>
            <a:r>
              <a:rPr lang="en-US" dirty="0"/>
              <a:t>It must be re-emphasized that these </a:t>
            </a:r>
            <a:r>
              <a:rPr lang="en-US" dirty="0">
                <a:solidFill>
                  <a:schemeClr val="accent1">
                    <a:lumMod val="40000"/>
                    <a:lumOff val="60000"/>
                  </a:schemeClr>
                </a:solidFill>
              </a:rPr>
              <a:t>covalent compounds </a:t>
            </a:r>
            <a:r>
              <a:rPr lang="en-US" dirty="0"/>
              <a:t>will typically point to the </a:t>
            </a:r>
            <a:r>
              <a:rPr lang="en-US" dirty="0">
                <a:solidFill>
                  <a:srgbClr val="FFFF00"/>
                </a:solidFill>
              </a:rPr>
              <a:t>bonds</a:t>
            </a:r>
            <a:r>
              <a:rPr lang="en-US" dirty="0"/>
              <a:t> between </a:t>
            </a:r>
            <a:r>
              <a:rPr lang="en-US" dirty="0">
                <a:solidFill>
                  <a:srgbClr val="FFFF00"/>
                </a:solidFill>
              </a:rPr>
              <a:t>nonmetal elements</a:t>
            </a:r>
          </a:p>
          <a:p>
            <a:r>
              <a:rPr lang="en-US" dirty="0"/>
              <a:t>Determination of </a:t>
            </a:r>
            <a:r>
              <a:rPr lang="en-US" dirty="0">
                <a:solidFill>
                  <a:srgbClr val="FFFF00"/>
                </a:solidFill>
              </a:rPr>
              <a:t>Lewis structures </a:t>
            </a:r>
            <a:r>
              <a:rPr lang="en-US" dirty="0"/>
              <a:t>will follow a specific set of </a:t>
            </a:r>
            <a:r>
              <a:rPr lang="en-US" dirty="0">
                <a:solidFill>
                  <a:srgbClr val="00FF00"/>
                </a:solidFill>
              </a:rPr>
              <a:t>rules</a:t>
            </a:r>
            <a:r>
              <a:rPr lang="en-US" dirty="0"/>
              <a:t> to be detailed on slides that follow</a:t>
            </a:r>
          </a:p>
        </p:txBody>
      </p:sp>
      <p:sp>
        <p:nvSpPr>
          <p:cNvPr id="4" name="Slide Number Placeholder 3">
            <a:extLst>
              <a:ext uri="{FF2B5EF4-FFF2-40B4-BE49-F238E27FC236}">
                <a16:creationId xmlns:a16="http://schemas.microsoft.com/office/drawing/2014/main" id="{0719070B-90EE-3115-48FB-01E511F2BD5A}"/>
              </a:ext>
            </a:extLst>
          </p:cNvPr>
          <p:cNvSpPr>
            <a:spLocks noGrp="1"/>
          </p:cNvSpPr>
          <p:nvPr>
            <p:ph type="sldNum" sz="quarter" idx="10"/>
          </p:nvPr>
        </p:nvSpPr>
        <p:spPr/>
        <p:txBody>
          <a:bodyPr/>
          <a:lstStyle/>
          <a:p>
            <a:fld id="{5B6962B3-FD4C-44AA-AB11-79423C828F3E}" type="slidenum">
              <a:rPr lang="en-US" smtClean="0"/>
              <a:pPr/>
              <a:t>20</a:t>
            </a:fld>
            <a:endParaRPr lang="en-US" dirty="0"/>
          </a:p>
        </p:txBody>
      </p:sp>
    </p:spTree>
    <p:extLst>
      <p:ext uri="{BB962C8B-B14F-4D97-AF65-F5344CB8AC3E}">
        <p14:creationId xmlns:p14="http://schemas.microsoft.com/office/powerpoint/2010/main" val="2898674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6505A-FD55-3D60-F72E-A091D25405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79206A-99A1-0CDC-41AC-F5D1C3D14381}"/>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54065FE2-9F47-27C4-1FAE-61BB8E2ACB85}"/>
              </a:ext>
            </a:extLst>
          </p:cNvPr>
          <p:cNvSpPr>
            <a:spLocks noGrp="1"/>
          </p:cNvSpPr>
          <p:nvPr>
            <p:ph idx="1"/>
          </p:nvPr>
        </p:nvSpPr>
        <p:spPr>
          <a:xfrm>
            <a:off x="378177" y="1081894"/>
            <a:ext cx="8387645" cy="5331606"/>
          </a:xfrm>
        </p:spPr>
        <p:txBody>
          <a:bodyPr/>
          <a:lstStyle/>
          <a:p>
            <a:pPr marL="457200" indent="-457200">
              <a:buFont typeface="+mj-lt"/>
              <a:buAutoNum type="arabicPeriod"/>
            </a:pPr>
            <a:r>
              <a:rPr lang="en-US" dirty="0"/>
              <a:t>Determine </a:t>
            </a:r>
            <a:r>
              <a:rPr lang="en-US" dirty="0">
                <a:solidFill>
                  <a:srgbClr val="FFFF00"/>
                </a:solidFill>
              </a:rPr>
              <a:t>total number </a:t>
            </a:r>
            <a:r>
              <a:rPr lang="en-US" dirty="0"/>
              <a:t>of </a:t>
            </a:r>
            <a:r>
              <a:rPr lang="en-US" dirty="0">
                <a:solidFill>
                  <a:schemeClr val="accent1">
                    <a:lumMod val="60000"/>
                    <a:lumOff val="40000"/>
                  </a:schemeClr>
                </a:solidFill>
              </a:rPr>
              <a:t>valence shell electrons </a:t>
            </a:r>
            <a:r>
              <a:rPr lang="en-US" dirty="0"/>
              <a:t>in </a:t>
            </a:r>
            <a:r>
              <a:rPr lang="en-US" dirty="0">
                <a:solidFill>
                  <a:srgbClr val="FFC000"/>
                </a:solidFill>
              </a:rPr>
              <a:t>the molecule/ion</a:t>
            </a:r>
          </a:p>
          <a:p>
            <a:pPr marL="693738" lvl="1" indent="-457200"/>
            <a:r>
              <a:rPr lang="en-US" sz="2400" dirty="0">
                <a:solidFill>
                  <a:srgbClr val="FFFF00"/>
                </a:solidFill>
              </a:rPr>
              <a:t>Add</a:t>
            </a:r>
            <a:r>
              <a:rPr lang="en-US" sz="2400" dirty="0"/>
              <a:t> the electrons </a:t>
            </a:r>
            <a:r>
              <a:rPr lang="en-US" sz="2400" dirty="0">
                <a:solidFill>
                  <a:schemeClr val="accent1">
                    <a:lumMod val="60000"/>
                    <a:lumOff val="40000"/>
                  </a:schemeClr>
                </a:solidFill>
              </a:rPr>
              <a:t>from each atom</a:t>
            </a:r>
          </a:p>
          <a:p>
            <a:pPr marL="236538" lvl="1" indent="0" algn="ctr">
              <a:buNone/>
            </a:pPr>
            <a:r>
              <a:rPr lang="en-US" sz="2400" dirty="0"/>
              <a:t>OF</a:t>
            </a:r>
            <a:r>
              <a:rPr lang="en-US" sz="2400" baseline="-25000" dirty="0"/>
              <a:t>2</a:t>
            </a:r>
            <a:r>
              <a:rPr lang="en-US" sz="2400" dirty="0"/>
              <a:t>: 6 e</a:t>
            </a:r>
            <a:r>
              <a:rPr lang="en-US" sz="2400" baseline="30000" dirty="0"/>
              <a:t>-</a:t>
            </a:r>
            <a:r>
              <a:rPr lang="en-US" sz="2400" dirty="0"/>
              <a:t> from O atom, 7 e</a:t>
            </a:r>
            <a:r>
              <a:rPr lang="en-US" sz="2400" baseline="30000" dirty="0"/>
              <a:t>-</a:t>
            </a:r>
            <a:r>
              <a:rPr lang="en-US" sz="2400" dirty="0"/>
              <a:t> from F</a:t>
            </a:r>
            <a:br>
              <a:rPr lang="en-US" sz="2400" dirty="0"/>
            </a:br>
            <a:r>
              <a:rPr lang="en-US" sz="2400" dirty="0"/>
              <a:t>6 + 2 × 7 = 20 e</a:t>
            </a:r>
            <a:r>
              <a:rPr lang="en-US" sz="2400" baseline="30000" dirty="0"/>
              <a:t>-</a:t>
            </a:r>
          </a:p>
          <a:p>
            <a:pPr marL="693738" lvl="1" indent="-457200"/>
            <a:r>
              <a:rPr lang="en-US" sz="2400" dirty="0"/>
              <a:t>If species is </a:t>
            </a:r>
            <a:r>
              <a:rPr lang="en-US" sz="2400" dirty="0">
                <a:solidFill>
                  <a:srgbClr val="92D050"/>
                </a:solidFill>
              </a:rPr>
              <a:t>polyatomic ION</a:t>
            </a:r>
            <a:r>
              <a:rPr lang="en-US" sz="2400" dirty="0"/>
              <a:t>, be sure to add or subtract electrons that give the ion its charge</a:t>
            </a:r>
          </a:p>
          <a:p>
            <a:pPr marL="236538" lvl="1" indent="0" algn="ctr">
              <a:buNone/>
            </a:pPr>
            <a:r>
              <a:rPr lang="en-US" sz="2200" dirty="0"/>
              <a:t>CO</a:t>
            </a:r>
            <a:r>
              <a:rPr lang="en-US" sz="2200" baseline="-25000" dirty="0"/>
              <a:t>3</a:t>
            </a:r>
            <a:r>
              <a:rPr lang="en-US" sz="2200" baseline="30000" dirty="0"/>
              <a:t>2-</a:t>
            </a:r>
            <a:r>
              <a:rPr lang="en-US" sz="2200" dirty="0"/>
              <a:t>: 4 e</a:t>
            </a:r>
            <a:r>
              <a:rPr lang="en-US" sz="2200" baseline="30000" dirty="0"/>
              <a:t>-</a:t>
            </a:r>
            <a:r>
              <a:rPr lang="en-US" sz="2200" dirty="0"/>
              <a:t> from C atom, 6 e</a:t>
            </a:r>
            <a:r>
              <a:rPr lang="en-US" sz="2200" baseline="30000" dirty="0"/>
              <a:t>-</a:t>
            </a:r>
            <a:r>
              <a:rPr lang="en-US" sz="2200" dirty="0"/>
              <a:t> from O, 2 e</a:t>
            </a:r>
            <a:r>
              <a:rPr lang="en-US" sz="2200" baseline="30000" dirty="0"/>
              <a:t>-</a:t>
            </a:r>
            <a:r>
              <a:rPr lang="en-US" sz="2200" dirty="0"/>
              <a:t> from charge</a:t>
            </a:r>
            <a:br>
              <a:rPr lang="en-US" sz="2400" dirty="0"/>
            </a:br>
            <a:r>
              <a:rPr lang="en-US" sz="2400" dirty="0"/>
              <a:t>4 + 3 × 6 + 2 = 24 e</a:t>
            </a:r>
            <a:r>
              <a:rPr lang="en-US" sz="2400" baseline="30000" dirty="0"/>
              <a:t>-</a:t>
            </a:r>
          </a:p>
          <a:p>
            <a:pPr marL="693738" lvl="1" indent="-457200"/>
            <a:endParaRPr lang="en-US" sz="2400" dirty="0">
              <a:solidFill>
                <a:schemeClr val="accent1">
                  <a:lumMod val="60000"/>
                  <a:lumOff val="40000"/>
                </a:schemeClr>
              </a:solidFill>
            </a:endParaRPr>
          </a:p>
        </p:txBody>
      </p:sp>
      <p:sp>
        <p:nvSpPr>
          <p:cNvPr id="4" name="Slide Number Placeholder 3">
            <a:extLst>
              <a:ext uri="{FF2B5EF4-FFF2-40B4-BE49-F238E27FC236}">
                <a16:creationId xmlns:a16="http://schemas.microsoft.com/office/drawing/2014/main" id="{3EB90FE7-39F9-6F18-9A18-CA71C8153580}"/>
              </a:ext>
            </a:extLst>
          </p:cNvPr>
          <p:cNvSpPr>
            <a:spLocks noGrp="1"/>
          </p:cNvSpPr>
          <p:nvPr>
            <p:ph type="sldNum" sz="quarter" idx="10"/>
          </p:nvPr>
        </p:nvSpPr>
        <p:spPr/>
        <p:txBody>
          <a:bodyPr/>
          <a:lstStyle/>
          <a:p>
            <a:fld id="{5B6962B3-FD4C-44AA-AB11-79423C828F3E}" type="slidenum">
              <a:rPr lang="en-US" smtClean="0"/>
              <a:pPr/>
              <a:t>21</a:t>
            </a:fld>
            <a:endParaRPr lang="en-US" dirty="0"/>
          </a:p>
        </p:txBody>
      </p:sp>
    </p:spTree>
    <p:extLst>
      <p:ext uri="{BB962C8B-B14F-4D97-AF65-F5344CB8AC3E}">
        <p14:creationId xmlns:p14="http://schemas.microsoft.com/office/powerpoint/2010/main" val="24786413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477E9F-7F01-725E-9F24-BA474786FB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8D1B9E-7F4F-F91C-D0C6-7B1AEF17BDDC}"/>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05522C22-042C-1187-53AF-71AF8270F7EE}"/>
              </a:ext>
            </a:extLst>
          </p:cNvPr>
          <p:cNvSpPr>
            <a:spLocks noGrp="1"/>
          </p:cNvSpPr>
          <p:nvPr>
            <p:ph idx="1"/>
          </p:nvPr>
        </p:nvSpPr>
        <p:spPr>
          <a:xfrm>
            <a:off x="378177" y="1081894"/>
            <a:ext cx="8387645" cy="5331606"/>
          </a:xfrm>
        </p:spPr>
        <p:txBody>
          <a:bodyPr/>
          <a:lstStyle/>
          <a:p>
            <a:pPr marL="457200" indent="-457200">
              <a:buFont typeface="+mj-lt"/>
              <a:buAutoNum type="arabicPeriod" startAt="2"/>
            </a:pPr>
            <a:r>
              <a:rPr lang="en-US" sz="2800" dirty="0">
                <a:solidFill>
                  <a:srgbClr val="FFFF00"/>
                </a:solidFill>
              </a:rPr>
              <a:t>Arrange</a:t>
            </a:r>
            <a:r>
              <a:rPr lang="en-US" sz="2800" dirty="0"/>
              <a:t> atoms to show their </a:t>
            </a:r>
            <a:r>
              <a:rPr lang="en-US" sz="2800" dirty="0">
                <a:solidFill>
                  <a:schemeClr val="accent1">
                    <a:lumMod val="60000"/>
                    <a:lumOff val="40000"/>
                  </a:schemeClr>
                </a:solidFill>
              </a:rPr>
              <a:t>specific bonding</a:t>
            </a:r>
          </a:p>
          <a:p>
            <a:pPr marL="693738" lvl="1" indent="-457200"/>
            <a:r>
              <a:rPr lang="en-US" sz="2800" dirty="0"/>
              <a:t>There is usually </a:t>
            </a:r>
            <a:r>
              <a:rPr lang="en-US" sz="2800" dirty="0">
                <a:solidFill>
                  <a:srgbClr val="FFFF00"/>
                </a:solidFill>
              </a:rPr>
              <a:t>one</a:t>
            </a:r>
            <a:r>
              <a:rPr lang="en-US" sz="2800" dirty="0"/>
              <a:t> atom in a polyatomic compound that is a </a:t>
            </a:r>
            <a:r>
              <a:rPr lang="en-US" sz="2800" dirty="0">
                <a:solidFill>
                  <a:srgbClr val="00FF00"/>
                </a:solidFill>
              </a:rPr>
              <a:t>central atom</a:t>
            </a:r>
            <a:r>
              <a:rPr lang="en-US" sz="2800" dirty="0"/>
              <a:t>, or the atom to which other atoms are bonded to </a:t>
            </a:r>
          </a:p>
          <a:p>
            <a:pPr marL="236538" lvl="1" indent="0">
              <a:buNone/>
            </a:pPr>
            <a:r>
              <a:rPr lang="en-US" sz="2400" dirty="0"/>
              <a:t>For example, in CO</a:t>
            </a:r>
            <a:r>
              <a:rPr lang="en-US" sz="2400" baseline="-25000" dirty="0"/>
              <a:t>3</a:t>
            </a:r>
            <a:r>
              <a:rPr lang="en-US" sz="2400" baseline="30000" dirty="0"/>
              <a:t>2-</a:t>
            </a:r>
            <a:r>
              <a:rPr lang="en-US" sz="2400" dirty="0"/>
              <a:t> or CCl</a:t>
            </a:r>
            <a:r>
              <a:rPr lang="en-US" sz="2400" baseline="-25000" dirty="0"/>
              <a:t>4</a:t>
            </a:r>
            <a:r>
              <a:rPr lang="en-US" sz="2400" dirty="0"/>
              <a:t>, this will be the carbon (C) atom</a:t>
            </a:r>
          </a:p>
          <a:p>
            <a:pPr marL="236538" lvl="1" indent="0">
              <a:buNone/>
            </a:pPr>
            <a:r>
              <a:rPr lang="en-US" sz="2400" dirty="0"/>
              <a:t>For an atom like hydrogen (H), it would never be a central atom (instead it is a terminal atom, at the terminus of a bonding series)</a:t>
            </a:r>
          </a:p>
        </p:txBody>
      </p:sp>
      <p:sp>
        <p:nvSpPr>
          <p:cNvPr id="4" name="Slide Number Placeholder 3">
            <a:extLst>
              <a:ext uri="{FF2B5EF4-FFF2-40B4-BE49-F238E27FC236}">
                <a16:creationId xmlns:a16="http://schemas.microsoft.com/office/drawing/2014/main" id="{E9E57CBE-8745-1204-47D0-C8199F7DF046}"/>
              </a:ext>
            </a:extLst>
          </p:cNvPr>
          <p:cNvSpPr>
            <a:spLocks noGrp="1"/>
          </p:cNvSpPr>
          <p:nvPr>
            <p:ph type="sldNum" sz="quarter" idx="10"/>
          </p:nvPr>
        </p:nvSpPr>
        <p:spPr/>
        <p:txBody>
          <a:bodyPr/>
          <a:lstStyle/>
          <a:p>
            <a:fld id="{5B6962B3-FD4C-44AA-AB11-79423C828F3E}" type="slidenum">
              <a:rPr lang="en-US" smtClean="0"/>
              <a:pPr/>
              <a:t>22</a:t>
            </a:fld>
            <a:endParaRPr lang="en-US" dirty="0"/>
          </a:p>
        </p:txBody>
      </p:sp>
      <p:pic>
        <p:nvPicPr>
          <p:cNvPr id="8" name="Picture 7">
            <a:extLst>
              <a:ext uri="{FF2B5EF4-FFF2-40B4-BE49-F238E27FC236}">
                <a16:creationId xmlns:a16="http://schemas.microsoft.com/office/drawing/2014/main" id="{ED21F457-CB30-D008-59B7-F2DC1D9E0DC2}"/>
              </a:ext>
            </a:extLst>
          </p:cNvPr>
          <p:cNvPicPr>
            <a:picLocks noChangeAspect="1"/>
          </p:cNvPicPr>
          <p:nvPr/>
        </p:nvPicPr>
        <p:blipFill>
          <a:blip r:embed="rId2"/>
          <a:stretch>
            <a:fillRect/>
          </a:stretch>
        </p:blipFill>
        <p:spPr>
          <a:xfrm>
            <a:off x="5627294" y="5064700"/>
            <a:ext cx="1686160" cy="1638529"/>
          </a:xfrm>
          <a:prstGeom prst="rect">
            <a:avLst/>
          </a:prstGeom>
        </p:spPr>
      </p:pic>
    </p:spTree>
    <p:extLst>
      <p:ext uri="{BB962C8B-B14F-4D97-AF65-F5344CB8AC3E}">
        <p14:creationId xmlns:p14="http://schemas.microsoft.com/office/powerpoint/2010/main" val="2441581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38F69-64AB-598C-015B-F0ECBD72F8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7C4FB4-3405-956F-DEC9-98066EF000D5}"/>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8BFE3570-C023-3653-15CF-37B14441E99E}"/>
              </a:ext>
            </a:extLst>
          </p:cNvPr>
          <p:cNvSpPr>
            <a:spLocks noGrp="1"/>
          </p:cNvSpPr>
          <p:nvPr>
            <p:ph idx="1"/>
          </p:nvPr>
        </p:nvSpPr>
        <p:spPr>
          <a:xfrm>
            <a:off x="378177" y="1081894"/>
            <a:ext cx="8387645" cy="5331606"/>
          </a:xfrm>
        </p:spPr>
        <p:txBody>
          <a:bodyPr/>
          <a:lstStyle/>
          <a:p>
            <a:pPr marL="514350" indent="-514350">
              <a:buFont typeface="+mj-lt"/>
              <a:buAutoNum type="arabicPeriod" startAt="3"/>
            </a:pPr>
            <a:r>
              <a:rPr lang="en-US" sz="2800" dirty="0"/>
              <a:t>Put a </a:t>
            </a:r>
            <a:r>
              <a:rPr lang="en-US" sz="2800" dirty="0">
                <a:solidFill>
                  <a:srgbClr val="00FF00"/>
                </a:solidFill>
              </a:rPr>
              <a:t>bonding pair of electrons </a:t>
            </a:r>
            <a:r>
              <a:rPr lang="en-US" sz="2800" dirty="0"/>
              <a:t>between all the atoms</a:t>
            </a:r>
          </a:p>
          <a:p>
            <a:r>
              <a:rPr lang="en-US" sz="2800" dirty="0"/>
              <a:t>A </a:t>
            </a:r>
            <a:r>
              <a:rPr lang="en-US" sz="2800" dirty="0">
                <a:solidFill>
                  <a:srgbClr val="FFFF00"/>
                </a:solidFill>
              </a:rPr>
              <a:t>single bond </a:t>
            </a:r>
            <a:r>
              <a:rPr lang="en-US" sz="2800" dirty="0"/>
              <a:t>between atoms uses </a:t>
            </a:r>
            <a:r>
              <a:rPr lang="en-US" sz="2800" dirty="0">
                <a:solidFill>
                  <a:srgbClr val="FFFF00"/>
                </a:solidFill>
              </a:rPr>
              <a:t>two electrons </a:t>
            </a:r>
            <a:r>
              <a:rPr lang="en-US" sz="2800" dirty="0"/>
              <a:t>(</a:t>
            </a:r>
            <a:r>
              <a:rPr lang="en-US" sz="2800" dirty="0">
                <a:solidFill>
                  <a:srgbClr val="92D050"/>
                </a:solidFill>
              </a:rPr>
              <a:t>orbital pair</a:t>
            </a:r>
            <a:r>
              <a:rPr lang="en-US" sz="2800" dirty="0"/>
              <a:t>)</a:t>
            </a:r>
          </a:p>
          <a:p>
            <a:r>
              <a:rPr lang="en-US" sz="2800" dirty="0"/>
              <a:t>For atoms in a </a:t>
            </a:r>
            <a:r>
              <a:rPr lang="en-US" sz="2800" dirty="0">
                <a:solidFill>
                  <a:srgbClr val="FFFF00"/>
                </a:solidFill>
              </a:rPr>
              <a:t>molecule</a:t>
            </a:r>
            <a:r>
              <a:rPr lang="en-US" sz="2800" dirty="0"/>
              <a:t>/</a:t>
            </a:r>
            <a:r>
              <a:rPr lang="en-US" sz="2800" dirty="0">
                <a:solidFill>
                  <a:srgbClr val="FFFF00"/>
                </a:solidFill>
              </a:rPr>
              <a:t>polyatomic ion </a:t>
            </a:r>
            <a:r>
              <a:rPr lang="en-US" sz="2800" dirty="0"/>
              <a:t>to be connected or bonded to each other, there must be </a:t>
            </a:r>
            <a:r>
              <a:rPr lang="en-US" sz="2800" dirty="0">
                <a:solidFill>
                  <a:srgbClr val="FFC000"/>
                </a:solidFill>
              </a:rPr>
              <a:t>at minimum a single bond between them</a:t>
            </a:r>
          </a:p>
          <a:p>
            <a:pPr marL="457200" indent="-457200">
              <a:buFont typeface="+mj-lt"/>
              <a:buAutoNum type="arabicPeriod" startAt="3"/>
            </a:pPr>
            <a:endParaRPr lang="en-US" sz="2600" dirty="0"/>
          </a:p>
        </p:txBody>
      </p:sp>
      <p:sp>
        <p:nvSpPr>
          <p:cNvPr id="4" name="Slide Number Placeholder 3">
            <a:extLst>
              <a:ext uri="{FF2B5EF4-FFF2-40B4-BE49-F238E27FC236}">
                <a16:creationId xmlns:a16="http://schemas.microsoft.com/office/drawing/2014/main" id="{7EB00363-7C1C-CBAD-C350-12ED7CF7BE1F}"/>
              </a:ext>
            </a:extLst>
          </p:cNvPr>
          <p:cNvSpPr>
            <a:spLocks noGrp="1"/>
          </p:cNvSpPr>
          <p:nvPr>
            <p:ph type="sldNum" sz="quarter" idx="10"/>
          </p:nvPr>
        </p:nvSpPr>
        <p:spPr/>
        <p:txBody>
          <a:bodyPr/>
          <a:lstStyle/>
          <a:p>
            <a:fld id="{5B6962B3-FD4C-44AA-AB11-79423C828F3E}" type="slidenum">
              <a:rPr lang="en-US" smtClean="0"/>
              <a:pPr/>
              <a:t>23</a:t>
            </a:fld>
            <a:endParaRPr lang="en-US" dirty="0"/>
          </a:p>
        </p:txBody>
      </p:sp>
      <p:pic>
        <p:nvPicPr>
          <p:cNvPr id="10" name="Picture 9">
            <a:extLst>
              <a:ext uri="{FF2B5EF4-FFF2-40B4-BE49-F238E27FC236}">
                <a16:creationId xmlns:a16="http://schemas.microsoft.com/office/drawing/2014/main" id="{ADFD76D2-3F02-309A-2B58-C57D69EC9A21}"/>
              </a:ext>
            </a:extLst>
          </p:cNvPr>
          <p:cNvPicPr>
            <a:picLocks noChangeAspect="1"/>
          </p:cNvPicPr>
          <p:nvPr/>
        </p:nvPicPr>
        <p:blipFill>
          <a:blip r:embed="rId2"/>
          <a:stretch>
            <a:fillRect/>
          </a:stretch>
        </p:blipFill>
        <p:spPr>
          <a:xfrm>
            <a:off x="4939749" y="4441377"/>
            <a:ext cx="2257548" cy="2196862"/>
          </a:xfrm>
          <a:prstGeom prst="rect">
            <a:avLst/>
          </a:prstGeom>
        </p:spPr>
      </p:pic>
    </p:spTree>
    <p:extLst>
      <p:ext uri="{BB962C8B-B14F-4D97-AF65-F5344CB8AC3E}">
        <p14:creationId xmlns:p14="http://schemas.microsoft.com/office/powerpoint/2010/main" val="298522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3DAA1-FFEA-B5B7-9D2C-5A95747266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C84E93-51EE-227C-9CBC-53E998B074FD}"/>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2EE81EEC-87E8-3944-8590-264BF72211E1}"/>
              </a:ext>
            </a:extLst>
          </p:cNvPr>
          <p:cNvSpPr>
            <a:spLocks noGrp="1"/>
          </p:cNvSpPr>
          <p:nvPr>
            <p:ph idx="1"/>
          </p:nvPr>
        </p:nvSpPr>
        <p:spPr>
          <a:xfrm>
            <a:off x="378177" y="1081894"/>
            <a:ext cx="8387645" cy="5331606"/>
          </a:xfrm>
        </p:spPr>
        <p:txBody>
          <a:bodyPr/>
          <a:lstStyle/>
          <a:p>
            <a:pPr marL="514350" indent="-514350">
              <a:buFont typeface="+mj-lt"/>
              <a:buAutoNum type="arabicPeriod" startAt="4"/>
            </a:pPr>
            <a:r>
              <a:rPr lang="en-US" sz="2800" dirty="0"/>
              <a:t>For the terminal atoms (like </a:t>
            </a:r>
            <a:r>
              <a:rPr lang="en-US" sz="2800" dirty="0">
                <a:solidFill>
                  <a:schemeClr val="accent1">
                    <a:lumMod val="60000"/>
                    <a:lumOff val="40000"/>
                  </a:schemeClr>
                </a:solidFill>
              </a:rPr>
              <a:t>oxygen</a:t>
            </a:r>
            <a:r>
              <a:rPr lang="en-US" sz="2800" dirty="0"/>
              <a:t>, </a:t>
            </a:r>
            <a:r>
              <a:rPr lang="en-US" sz="2800" dirty="0">
                <a:solidFill>
                  <a:schemeClr val="accent1">
                    <a:lumMod val="60000"/>
                    <a:lumOff val="40000"/>
                  </a:schemeClr>
                </a:solidFill>
              </a:rPr>
              <a:t>O</a:t>
            </a:r>
            <a:r>
              <a:rPr lang="en-US" sz="2800" dirty="0"/>
              <a:t>), use the remaining electrons to create a total of </a:t>
            </a:r>
            <a:r>
              <a:rPr lang="en-US" sz="2800" dirty="0">
                <a:solidFill>
                  <a:srgbClr val="FFFF00"/>
                </a:solidFill>
              </a:rPr>
              <a:t>8 electrons </a:t>
            </a:r>
            <a:r>
              <a:rPr lang="en-US" sz="2800" dirty="0"/>
              <a:t>(the </a:t>
            </a:r>
            <a:r>
              <a:rPr lang="en-US" sz="2800" dirty="0">
                <a:solidFill>
                  <a:srgbClr val="00FF00"/>
                </a:solidFill>
              </a:rPr>
              <a:t>octet</a:t>
            </a:r>
            <a:r>
              <a:rPr lang="en-US" sz="2800" dirty="0"/>
              <a:t>) surrounding the atom</a:t>
            </a:r>
          </a:p>
          <a:p>
            <a:pPr marL="0" indent="0">
              <a:buNone/>
            </a:pPr>
            <a:r>
              <a:rPr lang="en-US" sz="2800" dirty="0"/>
              <a:t>Arrange the electrons so they have a </a:t>
            </a:r>
            <a:r>
              <a:rPr lang="en-US" sz="2800" dirty="0">
                <a:solidFill>
                  <a:srgbClr val="FFFF00"/>
                </a:solidFill>
              </a:rPr>
              <a:t>paired </a:t>
            </a:r>
            <a:r>
              <a:rPr lang="en-US" sz="2800" dirty="0"/>
              <a:t>look!</a:t>
            </a:r>
          </a:p>
          <a:p>
            <a:pPr marL="0" indent="0">
              <a:buNone/>
            </a:pPr>
            <a:r>
              <a:rPr lang="en-US" sz="2800" dirty="0"/>
              <a:t>Note the </a:t>
            </a:r>
            <a:r>
              <a:rPr lang="en-US" sz="2800" dirty="0">
                <a:solidFill>
                  <a:schemeClr val="accent1">
                    <a:lumMod val="60000"/>
                    <a:lumOff val="40000"/>
                  </a:schemeClr>
                </a:solidFill>
              </a:rPr>
              <a:t>nonbonded</a:t>
            </a:r>
            <a:br>
              <a:rPr lang="en-US" sz="2800" dirty="0"/>
            </a:br>
            <a:r>
              <a:rPr lang="en-US" sz="2800" b="1" dirty="0">
                <a:solidFill>
                  <a:srgbClr val="00FF00"/>
                </a:solidFill>
              </a:rPr>
              <a:t>LONE PAIRS </a:t>
            </a:r>
            <a:r>
              <a:rPr lang="en-US" sz="2800" dirty="0"/>
              <a:t>in the atoms!</a:t>
            </a:r>
          </a:p>
          <a:p>
            <a:pPr marL="0" indent="0">
              <a:buNone/>
            </a:pPr>
            <a:r>
              <a:rPr lang="en-US" sz="2800" dirty="0">
                <a:solidFill>
                  <a:srgbClr val="FFC000"/>
                </a:solidFill>
              </a:rPr>
              <a:t>Do not put an octet for</a:t>
            </a:r>
            <a:br>
              <a:rPr lang="en-US" sz="2800" dirty="0">
                <a:solidFill>
                  <a:srgbClr val="FFC000"/>
                </a:solidFill>
              </a:rPr>
            </a:br>
            <a:r>
              <a:rPr lang="en-US" sz="2800" u="sng" dirty="0">
                <a:solidFill>
                  <a:srgbClr val="FFC000"/>
                </a:solidFill>
              </a:rPr>
              <a:t>hydrogen</a:t>
            </a:r>
            <a:r>
              <a:rPr lang="en-US" sz="2800" dirty="0">
                <a:solidFill>
                  <a:srgbClr val="FFC000"/>
                </a:solidFill>
              </a:rPr>
              <a:t> (H): it only has</a:t>
            </a:r>
          </a:p>
          <a:p>
            <a:pPr marL="0" indent="0">
              <a:buNone/>
            </a:pPr>
            <a:r>
              <a:rPr lang="en-US" sz="2800" dirty="0">
                <a:solidFill>
                  <a:srgbClr val="FFC000"/>
                </a:solidFill>
              </a:rPr>
              <a:t>a duet for its valence shell</a:t>
            </a:r>
          </a:p>
          <a:p>
            <a:pPr marL="457200" indent="-457200">
              <a:buFont typeface="+mj-lt"/>
              <a:buAutoNum type="arabicPeriod" startAt="4"/>
            </a:pPr>
            <a:endParaRPr lang="en-US" sz="2600" dirty="0"/>
          </a:p>
        </p:txBody>
      </p:sp>
      <p:sp>
        <p:nvSpPr>
          <p:cNvPr id="4" name="Slide Number Placeholder 3">
            <a:extLst>
              <a:ext uri="{FF2B5EF4-FFF2-40B4-BE49-F238E27FC236}">
                <a16:creationId xmlns:a16="http://schemas.microsoft.com/office/drawing/2014/main" id="{3FBF30B5-F09D-2C28-4253-9C8ABFC0D6B4}"/>
              </a:ext>
            </a:extLst>
          </p:cNvPr>
          <p:cNvSpPr>
            <a:spLocks noGrp="1"/>
          </p:cNvSpPr>
          <p:nvPr>
            <p:ph type="sldNum" sz="quarter" idx="10"/>
          </p:nvPr>
        </p:nvSpPr>
        <p:spPr/>
        <p:txBody>
          <a:bodyPr/>
          <a:lstStyle/>
          <a:p>
            <a:fld id="{5B6962B3-FD4C-44AA-AB11-79423C828F3E}" type="slidenum">
              <a:rPr lang="en-US" smtClean="0"/>
              <a:pPr/>
              <a:t>24</a:t>
            </a:fld>
            <a:endParaRPr lang="en-US" dirty="0"/>
          </a:p>
        </p:txBody>
      </p:sp>
      <p:pic>
        <p:nvPicPr>
          <p:cNvPr id="10" name="Picture 9">
            <a:extLst>
              <a:ext uri="{FF2B5EF4-FFF2-40B4-BE49-F238E27FC236}">
                <a16:creationId xmlns:a16="http://schemas.microsoft.com/office/drawing/2014/main" id="{347439C9-6C27-E402-E76E-76E28009D11C}"/>
              </a:ext>
            </a:extLst>
          </p:cNvPr>
          <p:cNvPicPr>
            <a:picLocks noChangeAspect="1"/>
          </p:cNvPicPr>
          <p:nvPr/>
        </p:nvPicPr>
        <p:blipFill>
          <a:blip r:embed="rId2"/>
          <a:stretch>
            <a:fillRect/>
          </a:stretch>
        </p:blipFill>
        <p:spPr>
          <a:xfrm>
            <a:off x="6282399" y="3847886"/>
            <a:ext cx="2257740" cy="2191056"/>
          </a:xfrm>
          <a:prstGeom prst="rect">
            <a:avLst/>
          </a:prstGeom>
        </p:spPr>
      </p:pic>
    </p:spTree>
    <p:extLst>
      <p:ext uri="{BB962C8B-B14F-4D97-AF65-F5344CB8AC3E}">
        <p14:creationId xmlns:p14="http://schemas.microsoft.com/office/powerpoint/2010/main" val="4090614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68603-4BE0-55C1-600A-7D7FA617FA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AC0AB4-018E-0AF4-0D8F-9885A7478782}"/>
              </a:ext>
            </a:extLst>
          </p:cNvPr>
          <p:cNvSpPr>
            <a:spLocks noGrp="1"/>
          </p:cNvSpPr>
          <p:nvPr>
            <p:ph type="title"/>
          </p:nvPr>
        </p:nvSpPr>
        <p:spPr>
          <a:xfrm>
            <a:off x="344310" y="350201"/>
            <a:ext cx="8421512" cy="615553"/>
          </a:xfrm>
        </p:spPr>
        <p:txBody>
          <a:bodyPr/>
          <a:lstStyle/>
          <a:p>
            <a:r>
              <a:rPr lang="en-US" sz="3400" dirty="0"/>
              <a:t>Lewis Structures of Covalent Compounds</a:t>
            </a:r>
          </a:p>
        </p:txBody>
      </p:sp>
      <p:sp>
        <p:nvSpPr>
          <p:cNvPr id="3" name="Content Placeholder 2">
            <a:extLst>
              <a:ext uri="{FF2B5EF4-FFF2-40B4-BE49-F238E27FC236}">
                <a16:creationId xmlns:a16="http://schemas.microsoft.com/office/drawing/2014/main" id="{A6CC5043-CCAB-B158-99E3-13E2B8FB7121}"/>
              </a:ext>
            </a:extLst>
          </p:cNvPr>
          <p:cNvSpPr>
            <a:spLocks noGrp="1"/>
          </p:cNvSpPr>
          <p:nvPr>
            <p:ph idx="1"/>
          </p:nvPr>
        </p:nvSpPr>
        <p:spPr>
          <a:xfrm>
            <a:off x="378177" y="1081894"/>
            <a:ext cx="8387645" cy="5331606"/>
          </a:xfrm>
        </p:spPr>
        <p:txBody>
          <a:bodyPr/>
          <a:lstStyle/>
          <a:p>
            <a:pPr marL="514350" indent="-514350">
              <a:buFont typeface="+mj-lt"/>
              <a:buAutoNum type="arabicPeriod" startAt="5"/>
            </a:pPr>
            <a:r>
              <a:rPr lang="en-US" dirty="0"/>
              <a:t>Leftover electrons are placed on the central atom </a:t>
            </a:r>
          </a:p>
          <a:p>
            <a:pPr marL="514350" indent="-514350">
              <a:buFont typeface="+mj-lt"/>
              <a:buAutoNum type="arabicPeriod" startAt="5"/>
            </a:pPr>
            <a:r>
              <a:rPr lang="en-US" dirty="0"/>
              <a:t>Now check the </a:t>
            </a:r>
            <a:r>
              <a:rPr lang="en-US" dirty="0">
                <a:solidFill>
                  <a:schemeClr val="accent1">
                    <a:lumMod val="60000"/>
                    <a:lumOff val="40000"/>
                  </a:schemeClr>
                </a:solidFill>
              </a:rPr>
              <a:t>central</a:t>
            </a:r>
            <a:r>
              <a:rPr lang="en-US" dirty="0"/>
              <a:t> </a:t>
            </a:r>
            <a:r>
              <a:rPr lang="en-US" dirty="0">
                <a:solidFill>
                  <a:schemeClr val="accent1">
                    <a:lumMod val="60000"/>
                    <a:lumOff val="40000"/>
                  </a:schemeClr>
                </a:solidFill>
              </a:rPr>
              <a:t>atom</a:t>
            </a:r>
            <a:r>
              <a:rPr lang="en-US" dirty="0"/>
              <a:t>: does it have an </a:t>
            </a:r>
            <a:r>
              <a:rPr lang="en-US" dirty="0">
                <a:solidFill>
                  <a:srgbClr val="FFFF00"/>
                </a:solidFill>
              </a:rPr>
              <a:t>octet</a:t>
            </a:r>
            <a:r>
              <a:rPr lang="en-US" dirty="0"/>
              <a:t> of electrons around it? If </a:t>
            </a:r>
            <a:r>
              <a:rPr lang="en-US" dirty="0">
                <a:solidFill>
                  <a:srgbClr val="FFC000"/>
                </a:solidFill>
              </a:rPr>
              <a:t>NOT</a:t>
            </a:r>
            <a:r>
              <a:rPr lang="en-US" dirty="0"/>
              <a:t>, then move </a:t>
            </a:r>
            <a:r>
              <a:rPr lang="en-US" dirty="0">
                <a:solidFill>
                  <a:schemeClr val="accent1">
                    <a:lumMod val="60000"/>
                    <a:lumOff val="40000"/>
                  </a:schemeClr>
                </a:solidFill>
              </a:rPr>
              <a:t>lone pairs </a:t>
            </a:r>
            <a:r>
              <a:rPr lang="en-US" dirty="0"/>
              <a:t>from </a:t>
            </a:r>
            <a:r>
              <a:rPr lang="en-US" dirty="0">
                <a:solidFill>
                  <a:srgbClr val="FFFF00"/>
                </a:solidFill>
              </a:rPr>
              <a:t>other atoms </a:t>
            </a:r>
            <a:r>
              <a:rPr lang="en-US" dirty="0"/>
              <a:t>to form </a:t>
            </a:r>
            <a:r>
              <a:rPr lang="en-US" dirty="0">
                <a:solidFill>
                  <a:srgbClr val="00FF00"/>
                </a:solidFill>
              </a:rPr>
              <a:t>double-</a:t>
            </a:r>
            <a:r>
              <a:rPr lang="en-US" dirty="0"/>
              <a:t> and </a:t>
            </a:r>
            <a:r>
              <a:rPr lang="en-US" dirty="0">
                <a:solidFill>
                  <a:srgbClr val="00FF00"/>
                </a:solidFill>
              </a:rPr>
              <a:t>triple-bonds</a:t>
            </a:r>
            <a:r>
              <a:rPr lang="en-US" dirty="0"/>
              <a:t> between </a:t>
            </a:r>
            <a:r>
              <a:rPr lang="en-US" dirty="0">
                <a:solidFill>
                  <a:schemeClr val="accent1">
                    <a:lumMod val="60000"/>
                    <a:lumOff val="40000"/>
                  </a:schemeClr>
                </a:solidFill>
              </a:rPr>
              <a:t>central</a:t>
            </a:r>
            <a:r>
              <a:rPr lang="en-US" dirty="0"/>
              <a:t> and </a:t>
            </a:r>
            <a:r>
              <a:rPr lang="en-US" dirty="0">
                <a:solidFill>
                  <a:schemeClr val="accent1">
                    <a:lumMod val="60000"/>
                    <a:lumOff val="40000"/>
                  </a:schemeClr>
                </a:solidFill>
              </a:rPr>
              <a:t>terminal</a:t>
            </a:r>
            <a:r>
              <a:rPr lang="en-US" dirty="0"/>
              <a:t> atoms to make an </a:t>
            </a:r>
            <a:r>
              <a:rPr lang="en-US" dirty="0">
                <a:solidFill>
                  <a:srgbClr val="FFFF00"/>
                </a:solidFill>
              </a:rPr>
              <a:t>octet</a:t>
            </a:r>
            <a:r>
              <a:rPr lang="en-US" dirty="0"/>
              <a:t> </a:t>
            </a:r>
          </a:p>
        </p:txBody>
      </p:sp>
      <p:sp>
        <p:nvSpPr>
          <p:cNvPr id="4" name="Slide Number Placeholder 3">
            <a:extLst>
              <a:ext uri="{FF2B5EF4-FFF2-40B4-BE49-F238E27FC236}">
                <a16:creationId xmlns:a16="http://schemas.microsoft.com/office/drawing/2014/main" id="{52FA2ED9-58B7-F574-4445-0667EAC4D7D9}"/>
              </a:ext>
            </a:extLst>
          </p:cNvPr>
          <p:cNvSpPr>
            <a:spLocks noGrp="1"/>
          </p:cNvSpPr>
          <p:nvPr>
            <p:ph type="sldNum" sz="quarter" idx="10"/>
          </p:nvPr>
        </p:nvSpPr>
        <p:spPr/>
        <p:txBody>
          <a:bodyPr/>
          <a:lstStyle/>
          <a:p>
            <a:fld id="{5B6962B3-FD4C-44AA-AB11-79423C828F3E}" type="slidenum">
              <a:rPr lang="en-US" smtClean="0"/>
              <a:pPr/>
              <a:t>25</a:t>
            </a:fld>
            <a:endParaRPr lang="en-US" dirty="0"/>
          </a:p>
        </p:txBody>
      </p:sp>
      <p:pic>
        <p:nvPicPr>
          <p:cNvPr id="21" name="Picture 20">
            <a:extLst>
              <a:ext uri="{FF2B5EF4-FFF2-40B4-BE49-F238E27FC236}">
                <a16:creationId xmlns:a16="http://schemas.microsoft.com/office/drawing/2014/main" id="{615E938D-D0DF-5CDA-D87E-E4693D47C994}"/>
              </a:ext>
            </a:extLst>
          </p:cNvPr>
          <p:cNvPicPr>
            <a:picLocks noChangeAspect="1"/>
          </p:cNvPicPr>
          <p:nvPr/>
        </p:nvPicPr>
        <p:blipFill>
          <a:blip r:embed="rId2"/>
          <a:stretch>
            <a:fillRect/>
          </a:stretch>
        </p:blipFill>
        <p:spPr>
          <a:xfrm>
            <a:off x="490926" y="4016405"/>
            <a:ext cx="2457793" cy="2391109"/>
          </a:xfrm>
          <a:prstGeom prst="rect">
            <a:avLst/>
          </a:prstGeom>
        </p:spPr>
      </p:pic>
      <p:pic>
        <p:nvPicPr>
          <p:cNvPr id="25" name="Picture 24">
            <a:extLst>
              <a:ext uri="{FF2B5EF4-FFF2-40B4-BE49-F238E27FC236}">
                <a16:creationId xmlns:a16="http://schemas.microsoft.com/office/drawing/2014/main" id="{2A3C5271-B983-A02A-CEB8-9A39048C7569}"/>
              </a:ext>
            </a:extLst>
          </p:cNvPr>
          <p:cNvPicPr>
            <a:picLocks noChangeAspect="1"/>
          </p:cNvPicPr>
          <p:nvPr/>
        </p:nvPicPr>
        <p:blipFill>
          <a:blip r:embed="rId3"/>
          <a:stretch>
            <a:fillRect/>
          </a:stretch>
        </p:blipFill>
        <p:spPr>
          <a:xfrm>
            <a:off x="3299922" y="3843215"/>
            <a:ext cx="2467319" cy="2686425"/>
          </a:xfrm>
          <a:prstGeom prst="rect">
            <a:avLst/>
          </a:prstGeom>
        </p:spPr>
      </p:pic>
      <p:pic>
        <p:nvPicPr>
          <p:cNvPr id="29" name="Picture 28">
            <a:extLst>
              <a:ext uri="{FF2B5EF4-FFF2-40B4-BE49-F238E27FC236}">
                <a16:creationId xmlns:a16="http://schemas.microsoft.com/office/drawing/2014/main" id="{B0B5FB55-DC50-D95D-B7BE-C2F612AE6176}"/>
              </a:ext>
            </a:extLst>
          </p:cNvPr>
          <p:cNvPicPr>
            <a:picLocks noChangeAspect="1"/>
          </p:cNvPicPr>
          <p:nvPr/>
        </p:nvPicPr>
        <p:blipFill>
          <a:blip r:embed="rId4"/>
          <a:stretch>
            <a:fillRect/>
          </a:stretch>
        </p:blipFill>
        <p:spPr>
          <a:xfrm>
            <a:off x="6185755" y="3868746"/>
            <a:ext cx="2467319" cy="2686425"/>
          </a:xfrm>
          <a:prstGeom prst="rect">
            <a:avLst/>
          </a:prstGeom>
        </p:spPr>
      </p:pic>
    </p:spTree>
    <p:extLst>
      <p:ext uri="{BB962C8B-B14F-4D97-AF65-F5344CB8AC3E}">
        <p14:creationId xmlns:p14="http://schemas.microsoft.com/office/powerpoint/2010/main" val="3793392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BCF2C5-CF77-1BE0-5A29-25196BB096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EAE516-6F82-A155-B87D-2D3EB98C04B6}"/>
              </a:ext>
            </a:extLst>
          </p:cNvPr>
          <p:cNvSpPr>
            <a:spLocks noGrp="1"/>
          </p:cNvSpPr>
          <p:nvPr>
            <p:ph type="title"/>
          </p:nvPr>
        </p:nvSpPr>
        <p:spPr>
          <a:xfrm>
            <a:off x="344310" y="350201"/>
            <a:ext cx="8421512" cy="615553"/>
          </a:xfrm>
        </p:spPr>
        <p:txBody>
          <a:bodyPr/>
          <a:lstStyle/>
          <a:p>
            <a:r>
              <a:rPr lang="en-US" sz="3400" dirty="0"/>
              <a:t>Let’s Do It Again: Water</a:t>
            </a:r>
          </a:p>
        </p:txBody>
      </p:sp>
      <p:sp>
        <p:nvSpPr>
          <p:cNvPr id="3" name="Content Placeholder 2">
            <a:extLst>
              <a:ext uri="{FF2B5EF4-FFF2-40B4-BE49-F238E27FC236}">
                <a16:creationId xmlns:a16="http://schemas.microsoft.com/office/drawing/2014/main" id="{2AFF16DC-EE09-6804-799C-012CA097EDF5}"/>
              </a:ext>
            </a:extLst>
          </p:cNvPr>
          <p:cNvSpPr>
            <a:spLocks noGrp="1"/>
          </p:cNvSpPr>
          <p:nvPr>
            <p:ph idx="1"/>
          </p:nvPr>
        </p:nvSpPr>
        <p:spPr>
          <a:xfrm>
            <a:off x="378177" y="1081894"/>
            <a:ext cx="8387645" cy="5331606"/>
          </a:xfrm>
        </p:spPr>
        <p:txBody>
          <a:bodyPr/>
          <a:lstStyle/>
          <a:p>
            <a:pPr marL="514350" indent="-514350">
              <a:buFont typeface="+mj-lt"/>
              <a:buAutoNum type="arabicPeriod"/>
            </a:pPr>
            <a:r>
              <a:rPr lang="en-US" dirty="0"/>
              <a:t># valence electrons =</a:t>
            </a:r>
            <a:br>
              <a:rPr lang="en-US" dirty="0"/>
            </a:br>
            <a:r>
              <a:rPr lang="en-US" dirty="0"/>
              <a:t>2 H x 1 e</a:t>
            </a:r>
            <a:r>
              <a:rPr lang="en-US" baseline="30000" dirty="0"/>
              <a:t>-</a:t>
            </a:r>
            <a:r>
              <a:rPr lang="en-US" dirty="0"/>
              <a:t>/H + 1 O x 6 e</a:t>
            </a:r>
            <a:r>
              <a:rPr lang="en-US" baseline="30000" dirty="0"/>
              <a:t>-</a:t>
            </a:r>
            <a:r>
              <a:rPr lang="en-US" dirty="0"/>
              <a:t>/O = 8 e</a:t>
            </a:r>
            <a:r>
              <a:rPr lang="en-US" baseline="30000" dirty="0"/>
              <a:t>-</a:t>
            </a:r>
            <a:br>
              <a:rPr lang="en-US" baseline="30000" dirty="0"/>
            </a:br>
            <a:endParaRPr lang="en-US" baseline="30000" dirty="0"/>
          </a:p>
          <a:p>
            <a:pPr marL="514350" indent="-514350">
              <a:buFont typeface="+mj-lt"/>
              <a:buAutoNum type="arabicPeriod"/>
            </a:pPr>
            <a:r>
              <a:rPr lang="en-US" dirty="0"/>
              <a:t>Arrange the atoms for</a:t>
            </a:r>
            <a:br>
              <a:rPr lang="en-US" dirty="0"/>
            </a:br>
            <a:r>
              <a:rPr lang="en-US" dirty="0"/>
              <a:t>central and terminus:</a:t>
            </a:r>
            <a:br>
              <a:rPr lang="en-US" dirty="0"/>
            </a:br>
            <a:br>
              <a:rPr lang="en-US" dirty="0"/>
            </a:br>
            <a:endParaRPr lang="en-US" dirty="0"/>
          </a:p>
          <a:p>
            <a:pPr marL="514350" indent="-514350">
              <a:buFont typeface="+mj-lt"/>
              <a:buAutoNum type="arabicPeriod"/>
            </a:pPr>
            <a:r>
              <a:rPr lang="en-US" dirty="0"/>
              <a:t>Now put at least</a:t>
            </a:r>
            <a:br>
              <a:rPr lang="en-US" dirty="0"/>
            </a:br>
            <a:r>
              <a:rPr lang="en-US" dirty="0"/>
              <a:t>one bonding pair</a:t>
            </a:r>
            <a:br>
              <a:rPr lang="en-US" dirty="0"/>
            </a:br>
            <a:r>
              <a:rPr lang="en-US" dirty="0"/>
              <a:t>between the atoms</a:t>
            </a:r>
          </a:p>
          <a:p>
            <a:pPr marL="514350" indent="-514350">
              <a:buFont typeface="+mj-lt"/>
              <a:buAutoNum type="arabicPeriod"/>
            </a:pPr>
            <a:endParaRPr lang="en-US" dirty="0"/>
          </a:p>
          <a:p>
            <a:pPr marL="457200" indent="0">
              <a:buNone/>
              <a:tabLst>
                <a:tab pos="685800" algn="l"/>
              </a:tabLst>
            </a:pPr>
            <a:r>
              <a:rPr lang="en-US" dirty="0"/>
              <a:t>Electrons used were 4;</a:t>
            </a:r>
            <a:br>
              <a:rPr lang="en-US" dirty="0"/>
            </a:br>
            <a:r>
              <a:rPr lang="en-US" dirty="0"/>
              <a:t>still have 4 left</a:t>
            </a:r>
          </a:p>
        </p:txBody>
      </p:sp>
      <p:sp>
        <p:nvSpPr>
          <p:cNvPr id="4" name="Slide Number Placeholder 3">
            <a:extLst>
              <a:ext uri="{FF2B5EF4-FFF2-40B4-BE49-F238E27FC236}">
                <a16:creationId xmlns:a16="http://schemas.microsoft.com/office/drawing/2014/main" id="{3E5ED58F-C653-83E5-AEFB-68588F4C40A1}"/>
              </a:ext>
            </a:extLst>
          </p:cNvPr>
          <p:cNvSpPr>
            <a:spLocks noGrp="1"/>
          </p:cNvSpPr>
          <p:nvPr>
            <p:ph type="sldNum" sz="quarter" idx="10"/>
          </p:nvPr>
        </p:nvSpPr>
        <p:spPr/>
        <p:txBody>
          <a:bodyPr/>
          <a:lstStyle/>
          <a:p>
            <a:fld id="{5B6962B3-FD4C-44AA-AB11-79423C828F3E}" type="slidenum">
              <a:rPr lang="en-US" smtClean="0"/>
              <a:pPr/>
              <a:t>26</a:t>
            </a:fld>
            <a:endParaRPr lang="en-US" dirty="0"/>
          </a:p>
        </p:txBody>
      </p:sp>
      <p:pic>
        <p:nvPicPr>
          <p:cNvPr id="6" name="Picture 5">
            <a:extLst>
              <a:ext uri="{FF2B5EF4-FFF2-40B4-BE49-F238E27FC236}">
                <a16:creationId xmlns:a16="http://schemas.microsoft.com/office/drawing/2014/main" id="{BD2FF256-23F7-2A76-7174-46D2E508509D}"/>
              </a:ext>
            </a:extLst>
          </p:cNvPr>
          <p:cNvPicPr>
            <a:picLocks noChangeAspect="1"/>
          </p:cNvPicPr>
          <p:nvPr/>
        </p:nvPicPr>
        <p:blipFill>
          <a:blip r:embed="rId2"/>
          <a:stretch>
            <a:fillRect/>
          </a:stretch>
        </p:blipFill>
        <p:spPr>
          <a:xfrm>
            <a:off x="6399103" y="1880796"/>
            <a:ext cx="2257389" cy="1298652"/>
          </a:xfrm>
          <a:prstGeom prst="rect">
            <a:avLst/>
          </a:prstGeom>
        </p:spPr>
      </p:pic>
      <p:pic>
        <p:nvPicPr>
          <p:cNvPr id="10" name="Picture 9">
            <a:extLst>
              <a:ext uri="{FF2B5EF4-FFF2-40B4-BE49-F238E27FC236}">
                <a16:creationId xmlns:a16="http://schemas.microsoft.com/office/drawing/2014/main" id="{DAF46799-639D-834A-F5FC-9C299E4405A3}"/>
              </a:ext>
            </a:extLst>
          </p:cNvPr>
          <p:cNvPicPr>
            <a:picLocks noChangeAspect="1"/>
          </p:cNvPicPr>
          <p:nvPr/>
        </p:nvPicPr>
        <p:blipFill>
          <a:blip r:embed="rId3"/>
          <a:stretch>
            <a:fillRect/>
          </a:stretch>
        </p:blipFill>
        <p:spPr>
          <a:xfrm>
            <a:off x="6255790" y="3637723"/>
            <a:ext cx="2657846" cy="1933845"/>
          </a:xfrm>
          <a:prstGeom prst="rect">
            <a:avLst/>
          </a:prstGeom>
        </p:spPr>
      </p:pic>
    </p:spTree>
    <p:extLst>
      <p:ext uri="{BB962C8B-B14F-4D97-AF65-F5344CB8AC3E}">
        <p14:creationId xmlns:p14="http://schemas.microsoft.com/office/powerpoint/2010/main" val="9056743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C7497-5D10-8AD2-B8C1-4539A58152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19145A-D082-B463-8007-3F033F4ED246}"/>
              </a:ext>
            </a:extLst>
          </p:cNvPr>
          <p:cNvSpPr>
            <a:spLocks noGrp="1"/>
          </p:cNvSpPr>
          <p:nvPr>
            <p:ph type="title"/>
          </p:nvPr>
        </p:nvSpPr>
        <p:spPr>
          <a:xfrm>
            <a:off x="344310" y="350201"/>
            <a:ext cx="8421512" cy="615553"/>
          </a:xfrm>
        </p:spPr>
        <p:txBody>
          <a:bodyPr/>
          <a:lstStyle/>
          <a:p>
            <a:r>
              <a:rPr lang="en-US" sz="3400" dirty="0"/>
              <a:t>Let’s Do It Again: Water</a:t>
            </a:r>
          </a:p>
        </p:txBody>
      </p:sp>
      <p:sp>
        <p:nvSpPr>
          <p:cNvPr id="3" name="Content Placeholder 2">
            <a:extLst>
              <a:ext uri="{FF2B5EF4-FFF2-40B4-BE49-F238E27FC236}">
                <a16:creationId xmlns:a16="http://schemas.microsoft.com/office/drawing/2014/main" id="{4BDDD9AB-F732-F28F-9A5F-59087D688F97}"/>
              </a:ext>
            </a:extLst>
          </p:cNvPr>
          <p:cNvSpPr>
            <a:spLocks noGrp="1"/>
          </p:cNvSpPr>
          <p:nvPr>
            <p:ph idx="1"/>
          </p:nvPr>
        </p:nvSpPr>
        <p:spPr>
          <a:xfrm>
            <a:off x="378177" y="1081894"/>
            <a:ext cx="8387645" cy="5331606"/>
          </a:xfrm>
        </p:spPr>
        <p:txBody>
          <a:bodyPr/>
          <a:lstStyle/>
          <a:p>
            <a:pPr marL="514350" indent="-514350">
              <a:buFont typeface="+mj-lt"/>
              <a:buAutoNum type="arabicPeriod" startAt="4"/>
            </a:pPr>
            <a:r>
              <a:rPr lang="en-US" dirty="0"/>
              <a:t>Start with terminal atoms, add electrons to form an octet (only a duet for hydrogen [H])</a:t>
            </a:r>
          </a:p>
          <a:p>
            <a:pPr marL="236538" lvl="1" indent="0">
              <a:buNone/>
            </a:pPr>
            <a:r>
              <a:rPr lang="en-US" dirty="0">
                <a:solidFill>
                  <a:srgbClr val="CC99FF"/>
                </a:solidFill>
              </a:rPr>
              <a:t>There are only H atoms at termini, so</a:t>
            </a:r>
            <a:br>
              <a:rPr lang="en-US" dirty="0">
                <a:solidFill>
                  <a:srgbClr val="CC99FF"/>
                </a:solidFill>
              </a:rPr>
            </a:br>
            <a:r>
              <a:rPr lang="en-US" dirty="0">
                <a:solidFill>
                  <a:srgbClr val="CC99FF"/>
                </a:solidFill>
              </a:rPr>
              <a:t>these will have the duet</a:t>
            </a:r>
            <a:br>
              <a:rPr lang="en-US" baseline="30000" dirty="0"/>
            </a:br>
            <a:endParaRPr lang="en-US" baseline="30000" dirty="0"/>
          </a:p>
          <a:p>
            <a:pPr marL="514350" indent="-514350">
              <a:buFont typeface="+mj-lt"/>
              <a:buAutoNum type="arabicPeriod" startAt="4"/>
            </a:pPr>
            <a:r>
              <a:rPr lang="en-US" dirty="0"/>
              <a:t>Leftover electrons get added to</a:t>
            </a:r>
            <a:br>
              <a:rPr lang="en-US" dirty="0"/>
            </a:br>
            <a:r>
              <a:rPr lang="en-US" dirty="0"/>
              <a:t>central atom</a:t>
            </a:r>
          </a:p>
          <a:p>
            <a:pPr marL="236538" lvl="1" indent="0">
              <a:buNone/>
            </a:pPr>
            <a:r>
              <a:rPr lang="en-US" dirty="0">
                <a:solidFill>
                  <a:srgbClr val="CC99FF"/>
                </a:solidFill>
              </a:rPr>
              <a:t>Oxygen (O) is central atom, and already</a:t>
            </a:r>
            <a:br>
              <a:rPr lang="en-US" dirty="0">
                <a:solidFill>
                  <a:srgbClr val="CC99FF"/>
                </a:solidFill>
              </a:rPr>
            </a:br>
            <a:r>
              <a:rPr lang="en-US" dirty="0">
                <a:solidFill>
                  <a:srgbClr val="CC99FF"/>
                </a:solidFill>
              </a:rPr>
              <a:t>has its electrons</a:t>
            </a:r>
            <a:br>
              <a:rPr lang="en-US" dirty="0"/>
            </a:br>
            <a:endParaRPr lang="en-US" dirty="0"/>
          </a:p>
          <a:p>
            <a:pPr marL="514350" indent="-514350">
              <a:buFont typeface="+mj-lt"/>
              <a:buAutoNum type="arabicPeriod" startAt="4"/>
            </a:pPr>
            <a:r>
              <a:rPr lang="en-US" dirty="0"/>
              <a:t>The central atom should get its</a:t>
            </a:r>
            <a:br>
              <a:rPr lang="en-US" dirty="0"/>
            </a:br>
            <a:r>
              <a:rPr lang="en-US" dirty="0"/>
              <a:t>octet of electrons if it doesn’t have</a:t>
            </a:r>
            <a:br>
              <a:rPr lang="en-US" dirty="0"/>
            </a:br>
            <a:r>
              <a:rPr lang="en-US" dirty="0"/>
              <a:t>them, even to form double- or</a:t>
            </a:r>
            <a:br>
              <a:rPr lang="en-US" dirty="0"/>
            </a:br>
            <a:r>
              <a:rPr lang="en-US" dirty="0"/>
              <a:t>triple-bonds</a:t>
            </a:r>
          </a:p>
        </p:txBody>
      </p:sp>
      <p:sp>
        <p:nvSpPr>
          <p:cNvPr id="4" name="Slide Number Placeholder 3">
            <a:extLst>
              <a:ext uri="{FF2B5EF4-FFF2-40B4-BE49-F238E27FC236}">
                <a16:creationId xmlns:a16="http://schemas.microsoft.com/office/drawing/2014/main" id="{4B122C55-D7C0-82CD-F268-FC8072722885}"/>
              </a:ext>
            </a:extLst>
          </p:cNvPr>
          <p:cNvSpPr>
            <a:spLocks noGrp="1"/>
          </p:cNvSpPr>
          <p:nvPr>
            <p:ph type="sldNum" sz="quarter" idx="10"/>
          </p:nvPr>
        </p:nvSpPr>
        <p:spPr/>
        <p:txBody>
          <a:bodyPr/>
          <a:lstStyle/>
          <a:p>
            <a:fld id="{5B6962B3-FD4C-44AA-AB11-79423C828F3E}" type="slidenum">
              <a:rPr lang="en-US" smtClean="0"/>
              <a:pPr/>
              <a:t>27</a:t>
            </a:fld>
            <a:endParaRPr lang="en-US" dirty="0"/>
          </a:p>
        </p:txBody>
      </p:sp>
      <p:pic>
        <p:nvPicPr>
          <p:cNvPr id="7" name="Picture 6">
            <a:extLst>
              <a:ext uri="{FF2B5EF4-FFF2-40B4-BE49-F238E27FC236}">
                <a16:creationId xmlns:a16="http://schemas.microsoft.com/office/drawing/2014/main" id="{D1DE0352-55B1-3DFE-137C-45E301BE93F3}"/>
              </a:ext>
            </a:extLst>
          </p:cNvPr>
          <p:cNvPicPr>
            <a:picLocks noChangeAspect="1"/>
          </p:cNvPicPr>
          <p:nvPr/>
        </p:nvPicPr>
        <p:blipFill>
          <a:blip r:embed="rId2"/>
          <a:stretch>
            <a:fillRect/>
          </a:stretch>
        </p:blipFill>
        <p:spPr>
          <a:xfrm>
            <a:off x="6521680" y="4046410"/>
            <a:ext cx="2010056" cy="2057687"/>
          </a:xfrm>
          <a:prstGeom prst="rect">
            <a:avLst/>
          </a:prstGeom>
        </p:spPr>
      </p:pic>
      <p:pic>
        <p:nvPicPr>
          <p:cNvPr id="9" name="Picture 8">
            <a:extLst>
              <a:ext uri="{FF2B5EF4-FFF2-40B4-BE49-F238E27FC236}">
                <a16:creationId xmlns:a16="http://schemas.microsoft.com/office/drawing/2014/main" id="{03613F25-824E-C920-04C2-D59338876B7D}"/>
              </a:ext>
            </a:extLst>
          </p:cNvPr>
          <p:cNvPicPr>
            <a:picLocks noChangeAspect="1"/>
          </p:cNvPicPr>
          <p:nvPr/>
        </p:nvPicPr>
        <p:blipFill>
          <a:blip r:embed="rId3"/>
          <a:stretch>
            <a:fillRect/>
          </a:stretch>
        </p:blipFill>
        <p:spPr>
          <a:xfrm>
            <a:off x="6653926" y="2049483"/>
            <a:ext cx="2010056" cy="1524213"/>
          </a:xfrm>
          <a:prstGeom prst="rect">
            <a:avLst/>
          </a:prstGeom>
        </p:spPr>
      </p:pic>
    </p:spTree>
    <p:extLst>
      <p:ext uri="{BB962C8B-B14F-4D97-AF65-F5344CB8AC3E}">
        <p14:creationId xmlns:p14="http://schemas.microsoft.com/office/powerpoint/2010/main" val="37344600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F9188-5EE3-DB42-E1FE-E9406B3B18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D541E7-C984-8972-5383-79346C4CE7D5}"/>
              </a:ext>
            </a:extLst>
          </p:cNvPr>
          <p:cNvSpPr>
            <a:spLocks noGrp="1"/>
          </p:cNvSpPr>
          <p:nvPr>
            <p:ph type="title"/>
          </p:nvPr>
        </p:nvSpPr>
        <p:spPr>
          <a:xfrm>
            <a:off x="344310" y="350201"/>
            <a:ext cx="8421512" cy="615553"/>
          </a:xfrm>
        </p:spPr>
        <p:txBody>
          <a:bodyPr/>
          <a:lstStyle/>
          <a:p>
            <a:r>
              <a:rPr lang="en-US" sz="3400" dirty="0"/>
              <a:t>One more time: Formaldehyde (CH</a:t>
            </a:r>
            <a:r>
              <a:rPr lang="en-US" sz="3400" baseline="-25000" dirty="0"/>
              <a:t>2</a:t>
            </a:r>
            <a:r>
              <a:rPr lang="en-US" sz="3400" dirty="0"/>
              <a:t>O)</a:t>
            </a:r>
          </a:p>
        </p:txBody>
      </p:sp>
      <p:sp>
        <p:nvSpPr>
          <p:cNvPr id="3" name="Content Placeholder 2">
            <a:extLst>
              <a:ext uri="{FF2B5EF4-FFF2-40B4-BE49-F238E27FC236}">
                <a16:creationId xmlns:a16="http://schemas.microsoft.com/office/drawing/2014/main" id="{1EDA16B4-C37D-39BC-C55F-4A9ED0671294}"/>
              </a:ext>
            </a:extLst>
          </p:cNvPr>
          <p:cNvSpPr>
            <a:spLocks noGrp="1"/>
          </p:cNvSpPr>
          <p:nvPr>
            <p:ph idx="1"/>
          </p:nvPr>
        </p:nvSpPr>
        <p:spPr>
          <a:xfrm>
            <a:off x="378177" y="1081894"/>
            <a:ext cx="8387645" cy="5331606"/>
          </a:xfrm>
        </p:spPr>
        <p:txBody>
          <a:bodyPr/>
          <a:lstStyle/>
          <a:p>
            <a:pPr marL="288925" indent="-288925">
              <a:buFont typeface="+mj-lt"/>
              <a:buAutoNum type="arabicPeriod"/>
            </a:pPr>
            <a:r>
              <a:rPr lang="en-US" dirty="0"/>
              <a:t>	# valence electrons =</a:t>
            </a:r>
            <a:br>
              <a:rPr lang="en-US" dirty="0"/>
            </a:br>
            <a:r>
              <a:rPr lang="en-US" dirty="0"/>
              <a:t>2 H x 1 e</a:t>
            </a:r>
            <a:r>
              <a:rPr lang="en-US" baseline="30000" dirty="0"/>
              <a:t>-</a:t>
            </a:r>
            <a:r>
              <a:rPr lang="en-US" dirty="0"/>
              <a:t>/H + 1 O x 6 e</a:t>
            </a:r>
            <a:r>
              <a:rPr lang="en-US" baseline="30000" dirty="0"/>
              <a:t>-</a:t>
            </a:r>
            <a:r>
              <a:rPr lang="en-US" dirty="0"/>
              <a:t>/O + 1 C x 4e</a:t>
            </a:r>
            <a:r>
              <a:rPr lang="en-US" baseline="30000" dirty="0"/>
              <a:t>-</a:t>
            </a:r>
            <a:r>
              <a:rPr lang="en-US" dirty="0"/>
              <a:t>/C = 12 e</a:t>
            </a:r>
            <a:r>
              <a:rPr lang="en-US" baseline="30000" dirty="0"/>
              <a:t>-</a:t>
            </a:r>
            <a:br>
              <a:rPr lang="en-US" dirty="0"/>
            </a:br>
            <a:endParaRPr lang="en-US" dirty="0"/>
          </a:p>
          <a:p>
            <a:pPr marL="396875" indent="-396875">
              <a:buFont typeface="+mj-lt"/>
              <a:buAutoNum type="arabicPeriod"/>
            </a:pPr>
            <a:r>
              <a:rPr lang="en-US" dirty="0"/>
              <a:t>Arrange the atoms for central</a:t>
            </a:r>
            <a:br>
              <a:rPr lang="en-US" dirty="0"/>
            </a:br>
            <a:r>
              <a:rPr lang="en-US" dirty="0"/>
              <a:t>and terminus. Carbon (C) typically</a:t>
            </a:r>
            <a:br>
              <a:rPr lang="en-US" dirty="0"/>
            </a:br>
            <a:r>
              <a:rPr lang="en-US" dirty="0"/>
              <a:t>forms a central atom as in this case</a:t>
            </a:r>
          </a:p>
          <a:p>
            <a:pPr marL="396875" indent="-396875">
              <a:buFont typeface="+mj-lt"/>
              <a:buAutoNum type="arabicPeriod"/>
            </a:pPr>
            <a:endParaRPr lang="en-US" dirty="0"/>
          </a:p>
          <a:p>
            <a:pPr marL="396875" indent="-396875">
              <a:buFont typeface="+mj-lt"/>
              <a:buAutoNum type="arabicPeriod"/>
            </a:pPr>
            <a:endParaRPr lang="en-US" dirty="0"/>
          </a:p>
          <a:p>
            <a:pPr marL="396875" indent="-396875">
              <a:buFont typeface="+mj-lt"/>
              <a:buAutoNum type="arabicPeriod"/>
            </a:pPr>
            <a:r>
              <a:rPr lang="en-US" dirty="0"/>
              <a:t>Now show the single bond</a:t>
            </a:r>
            <a:br>
              <a:rPr lang="en-US" dirty="0"/>
            </a:br>
            <a:r>
              <a:rPr lang="en-US" dirty="0"/>
              <a:t>(electron pair) connections</a:t>
            </a:r>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F66E461E-76DD-DFC0-F1DE-673891284BB3}"/>
              </a:ext>
            </a:extLst>
          </p:cNvPr>
          <p:cNvSpPr>
            <a:spLocks noGrp="1"/>
          </p:cNvSpPr>
          <p:nvPr>
            <p:ph type="sldNum" sz="quarter" idx="10"/>
          </p:nvPr>
        </p:nvSpPr>
        <p:spPr/>
        <p:txBody>
          <a:bodyPr/>
          <a:lstStyle/>
          <a:p>
            <a:fld id="{5B6962B3-FD4C-44AA-AB11-79423C828F3E}" type="slidenum">
              <a:rPr lang="en-US" smtClean="0"/>
              <a:pPr/>
              <a:t>28</a:t>
            </a:fld>
            <a:endParaRPr lang="en-US" dirty="0"/>
          </a:p>
        </p:txBody>
      </p:sp>
      <p:pic>
        <p:nvPicPr>
          <p:cNvPr id="12" name="Picture 11">
            <a:extLst>
              <a:ext uri="{FF2B5EF4-FFF2-40B4-BE49-F238E27FC236}">
                <a16:creationId xmlns:a16="http://schemas.microsoft.com/office/drawing/2014/main" id="{C6FDA922-25EA-D746-B9C8-C328525B4BDC}"/>
              </a:ext>
            </a:extLst>
          </p:cNvPr>
          <p:cNvPicPr>
            <a:picLocks noChangeAspect="1"/>
          </p:cNvPicPr>
          <p:nvPr/>
        </p:nvPicPr>
        <p:blipFill>
          <a:blip r:embed="rId2"/>
          <a:stretch>
            <a:fillRect/>
          </a:stretch>
        </p:blipFill>
        <p:spPr>
          <a:xfrm>
            <a:off x="6824917" y="2045578"/>
            <a:ext cx="1833225" cy="1736739"/>
          </a:xfrm>
          <a:prstGeom prst="rect">
            <a:avLst/>
          </a:prstGeom>
        </p:spPr>
      </p:pic>
      <p:pic>
        <p:nvPicPr>
          <p:cNvPr id="16" name="Picture 15">
            <a:extLst>
              <a:ext uri="{FF2B5EF4-FFF2-40B4-BE49-F238E27FC236}">
                <a16:creationId xmlns:a16="http://schemas.microsoft.com/office/drawing/2014/main" id="{71B0A91C-1A06-B316-01CA-872705682D81}"/>
              </a:ext>
            </a:extLst>
          </p:cNvPr>
          <p:cNvPicPr>
            <a:picLocks noChangeAspect="1"/>
          </p:cNvPicPr>
          <p:nvPr/>
        </p:nvPicPr>
        <p:blipFill>
          <a:blip r:embed="rId3"/>
          <a:stretch>
            <a:fillRect/>
          </a:stretch>
        </p:blipFill>
        <p:spPr>
          <a:xfrm>
            <a:off x="6824917" y="4016670"/>
            <a:ext cx="1781424" cy="2162477"/>
          </a:xfrm>
          <a:prstGeom prst="rect">
            <a:avLst/>
          </a:prstGeom>
        </p:spPr>
      </p:pic>
    </p:spTree>
    <p:extLst>
      <p:ext uri="{BB962C8B-B14F-4D97-AF65-F5344CB8AC3E}">
        <p14:creationId xmlns:p14="http://schemas.microsoft.com/office/powerpoint/2010/main" val="37741833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25D5E-B8C5-B8EB-9A5C-688F5FF9CD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7EA4A8-D09B-3708-9F20-18585EC779B2}"/>
              </a:ext>
            </a:extLst>
          </p:cNvPr>
          <p:cNvSpPr>
            <a:spLocks noGrp="1"/>
          </p:cNvSpPr>
          <p:nvPr>
            <p:ph type="title"/>
          </p:nvPr>
        </p:nvSpPr>
        <p:spPr>
          <a:xfrm>
            <a:off x="344310" y="350201"/>
            <a:ext cx="8421512" cy="615553"/>
          </a:xfrm>
        </p:spPr>
        <p:txBody>
          <a:bodyPr/>
          <a:lstStyle/>
          <a:p>
            <a:r>
              <a:rPr lang="en-US" sz="3400" dirty="0"/>
              <a:t>One more time: Formaldehyde (CH</a:t>
            </a:r>
            <a:r>
              <a:rPr lang="en-US" sz="3400" baseline="-25000" dirty="0"/>
              <a:t>2</a:t>
            </a:r>
            <a:r>
              <a:rPr lang="en-US" sz="3400" dirty="0"/>
              <a:t>O)</a:t>
            </a:r>
          </a:p>
        </p:txBody>
      </p:sp>
      <p:sp>
        <p:nvSpPr>
          <p:cNvPr id="3" name="Content Placeholder 2">
            <a:extLst>
              <a:ext uri="{FF2B5EF4-FFF2-40B4-BE49-F238E27FC236}">
                <a16:creationId xmlns:a16="http://schemas.microsoft.com/office/drawing/2014/main" id="{773E3213-DA34-6169-0D64-77938E3FD079}"/>
              </a:ext>
            </a:extLst>
          </p:cNvPr>
          <p:cNvSpPr>
            <a:spLocks noGrp="1"/>
          </p:cNvSpPr>
          <p:nvPr>
            <p:ph idx="1"/>
          </p:nvPr>
        </p:nvSpPr>
        <p:spPr>
          <a:xfrm>
            <a:off x="378177" y="1081894"/>
            <a:ext cx="8387645" cy="5331606"/>
          </a:xfrm>
        </p:spPr>
        <p:txBody>
          <a:bodyPr/>
          <a:lstStyle/>
          <a:p>
            <a:pPr marL="514350" indent="-514350">
              <a:buFont typeface="+mj-lt"/>
              <a:buAutoNum type="arabicPeriod" startAt="4"/>
            </a:pPr>
            <a:r>
              <a:rPr lang="en-US" sz="2200" dirty="0"/>
              <a:t>Start with terminal atoms, add electrons to form an octet (only a duet for hydrogen [H])</a:t>
            </a:r>
          </a:p>
          <a:p>
            <a:pPr marL="236538" lvl="1" indent="0">
              <a:buNone/>
            </a:pPr>
            <a:r>
              <a:rPr lang="en-US" dirty="0">
                <a:solidFill>
                  <a:srgbClr val="CC99FF"/>
                </a:solidFill>
              </a:rPr>
              <a:t>There are two H atoms, one O atom</a:t>
            </a:r>
            <a:br>
              <a:rPr lang="en-US" baseline="30000" dirty="0"/>
            </a:br>
            <a:endParaRPr lang="en-US" baseline="30000" dirty="0"/>
          </a:p>
          <a:p>
            <a:pPr marL="514350" indent="-514350">
              <a:buFont typeface="+mj-lt"/>
              <a:buAutoNum type="arabicPeriod" startAt="4"/>
            </a:pPr>
            <a:r>
              <a:rPr lang="en-US" sz="2200" dirty="0"/>
              <a:t>Leftover electrons get added to</a:t>
            </a:r>
            <a:br>
              <a:rPr lang="en-US" sz="2200" dirty="0"/>
            </a:br>
            <a:r>
              <a:rPr lang="en-US" sz="2200" dirty="0"/>
              <a:t>central atom</a:t>
            </a:r>
          </a:p>
          <a:p>
            <a:pPr marL="236538" lvl="1" indent="0">
              <a:buNone/>
            </a:pPr>
            <a:r>
              <a:rPr lang="en-US" dirty="0">
                <a:solidFill>
                  <a:srgbClr val="CC99FF"/>
                </a:solidFill>
              </a:rPr>
              <a:t>No leftover electrons for central C atom</a:t>
            </a:r>
            <a:br>
              <a:rPr lang="en-US" dirty="0"/>
            </a:br>
            <a:endParaRPr lang="en-US" dirty="0"/>
          </a:p>
          <a:p>
            <a:pPr marL="514350" indent="-514350">
              <a:buFont typeface="+mj-lt"/>
              <a:buAutoNum type="arabicPeriod" startAt="4"/>
            </a:pPr>
            <a:r>
              <a:rPr lang="en-US" sz="2200" dirty="0"/>
              <a:t>The central atom should</a:t>
            </a:r>
            <a:br>
              <a:rPr lang="en-US" sz="2200" dirty="0"/>
            </a:br>
            <a:r>
              <a:rPr lang="en-US" sz="2200" dirty="0"/>
              <a:t>get its octet of electrons</a:t>
            </a:r>
            <a:br>
              <a:rPr lang="en-US" sz="2200" dirty="0"/>
            </a:br>
            <a:r>
              <a:rPr lang="en-US" sz="2200" dirty="0"/>
              <a:t>if it doesn’t have them,</a:t>
            </a:r>
            <a:br>
              <a:rPr lang="en-US" sz="2200" dirty="0"/>
            </a:br>
            <a:r>
              <a:rPr lang="en-US" sz="2200" dirty="0"/>
              <a:t>even to form double- or</a:t>
            </a:r>
            <a:br>
              <a:rPr lang="en-US" sz="2200" dirty="0"/>
            </a:br>
            <a:r>
              <a:rPr lang="en-US" sz="2200" dirty="0"/>
              <a:t>triple-bonds</a:t>
            </a:r>
          </a:p>
          <a:p>
            <a:pPr marL="236538" lvl="1" indent="0">
              <a:buNone/>
            </a:pPr>
            <a:r>
              <a:rPr lang="en-US" dirty="0">
                <a:solidFill>
                  <a:srgbClr val="CC99FF"/>
                </a:solidFill>
              </a:rPr>
              <a:t>Carbon (C) did not have its </a:t>
            </a:r>
            <a:br>
              <a:rPr lang="en-US" dirty="0">
                <a:solidFill>
                  <a:srgbClr val="CC99FF"/>
                </a:solidFill>
              </a:rPr>
            </a:br>
            <a:r>
              <a:rPr lang="en-US" dirty="0">
                <a:solidFill>
                  <a:srgbClr val="CC99FF"/>
                </a:solidFill>
              </a:rPr>
              <a:t>octet &amp; needed a double bond</a:t>
            </a:r>
            <a:endParaRPr lang="en-US" dirty="0"/>
          </a:p>
        </p:txBody>
      </p:sp>
      <p:sp>
        <p:nvSpPr>
          <p:cNvPr id="4" name="Slide Number Placeholder 3">
            <a:extLst>
              <a:ext uri="{FF2B5EF4-FFF2-40B4-BE49-F238E27FC236}">
                <a16:creationId xmlns:a16="http://schemas.microsoft.com/office/drawing/2014/main" id="{13C29B89-2D6E-733A-2A02-83C808982292}"/>
              </a:ext>
            </a:extLst>
          </p:cNvPr>
          <p:cNvSpPr>
            <a:spLocks noGrp="1"/>
          </p:cNvSpPr>
          <p:nvPr>
            <p:ph type="sldNum" sz="quarter" idx="10"/>
          </p:nvPr>
        </p:nvSpPr>
        <p:spPr/>
        <p:txBody>
          <a:bodyPr/>
          <a:lstStyle/>
          <a:p>
            <a:fld id="{5B6962B3-FD4C-44AA-AB11-79423C828F3E}" type="slidenum">
              <a:rPr lang="en-US" smtClean="0"/>
              <a:pPr/>
              <a:t>29</a:t>
            </a:fld>
            <a:endParaRPr lang="en-US" dirty="0"/>
          </a:p>
        </p:txBody>
      </p:sp>
      <p:pic>
        <p:nvPicPr>
          <p:cNvPr id="10" name="Picture 9">
            <a:extLst>
              <a:ext uri="{FF2B5EF4-FFF2-40B4-BE49-F238E27FC236}">
                <a16:creationId xmlns:a16="http://schemas.microsoft.com/office/drawing/2014/main" id="{08A21DBC-1834-04C9-C831-99AAA6F16D7E}"/>
              </a:ext>
            </a:extLst>
          </p:cNvPr>
          <p:cNvPicPr>
            <a:picLocks noChangeAspect="1"/>
          </p:cNvPicPr>
          <p:nvPr/>
        </p:nvPicPr>
        <p:blipFill>
          <a:blip r:embed="rId2"/>
          <a:stretch>
            <a:fillRect/>
          </a:stretch>
        </p:blipFill>
        <p:spPr>
          <a:xfrm>
            <a:off x="6848448" y="1482213"/>
            <a:ext cx="1714739" cy="1895740"/>
          </a:xfrm>
          <a:prstGeom prst="rect">
            <a:avLst/>
          </a:prstGeom>
        </p:spPr>
      </p:pic>
      <p:pic>
        <p:nvPicPr>
          <p:cNvPr id="18" name="Picture 17">
            <a:extLst>
              <a:ext uri="{FF2B5EF4-FFF2-40B4-BE49-F238E27FC236}">
                <a16:creationId xmlns:a16="http://schemas.microsoft.com/office/drawing/2014/main" id="{0D683631-5D9D-29AC-B9BF-15F2110C24A0}"/>
              </a:ext>
            </a:extLst>
          </p:cNvPr>
          <p:cNvPicPr>
            <a:picLocks noChangeAspect="1"/>
          </p:cNvPicPr>
          <p:nvPr/>
        </p:nvPicPr>
        <p:blipFill>
          <a:blip r:embed="rId3"/>
          <a:stretch>
            <a:fillRect/>
          </a:stretch>
        </p:blipFill>
        <p:spPr>
          <a:xfrm>
            <a:off x="5021326" y="4110236"/>
            <a:ext cx="3753374" cy="1695687"/>
          </a:xfrm>
          <a:prstGeom prst="rect">
            <a:avLst/>
          </a:prstGeom>
        </p:spPr>
      </p:pic>
    </p:spTree>
    <p:extLst>
      <p:ext uri="{BB962C8B-B14F-4D97-AF65-F5344CB8AC3E}">
        <p14:creationId xmlns:p14="http://schemas.microsoft.com/office/powerpoint/2010/main" val="37053168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16A56D-A9B2-7F41-5406-BF2E9BFFCF65}"/>
              </a:ext>
            </a:extLst>
          </p:cNvPr>
          <p:cNvSpPr>
            <a:spLocks noGrp="1"/>
          </p:cNvSpPr>
          <p:nvPr>
            <p:ph type="title"/>
          </p:nvPr>
        </p:nvSpPr>
        <p:spPr>
          <a:xfrm>
            <a:off x="349955" y="425344"/>
            <a:ext cx="8421512" cy="707886"/>
          </a:xfrm>
        </p:spPr>
        <p:txBody>
          <a:bodyPr/>
          <a:lstStyle/>
          <a:p>
            <a:r>
              <a:rPr lang="en-US" sz="4000" dirty="0"/>
              <a:t>Review of Periodic Table Patterns</a:t>
            </a:r>
          </a:p>
        </p:txBody>
      </p:sp>
      <p:sp>
        <p:nvSpPr>
          <p:cNvPr id="3" name="Content Placeholder 2">
            <a:extLst>
              <a:ext uri="{FF2B5EF4-FFF2-40B4-BE49-F238E27FC236}">
                <a16:creationId xmlns:a16="http://schemas.microsoft.com/office/drawing/2014/main" id="{884D796D-562F-2742-6FC6-9EEA48929810}"/>
              </a:ext>
            </a:extLst>
          </p:cNvPr>
          <p:cNvSpPr>
            <a:spLocks noGrp="1"/>
          </p:cNvSpPr>
          <p:nvPr>
            <p:ph idx="1"/>
          </p:nvPr>
        </p:nvSpPr>
        <p:spPr/>
        <p:txBody>
          <a:bodyPr/>
          <a:lstStyle/>
          <a:p>
            <a:r>
              <a:rPr lang="en-US" dirty="0"/>
              <a:t>The periods of the Periodic Table show a pattern of 2 elements in 1</a:t>
            </a:r>
            <a:r>
              <a:rPr lang="en-US" baseline="30000" dirty="0"/>
              <a:t>st</a:t>
            </a:r>
            <a:r>
              <a:rPr lang="en-US" dirty="0"/>
              <a:t> period, then 8 elements in the 2</a:t>
            </a:r>
            <a:r>
              <a:rPr lang="en-US" baseline="30000" dirty="0"/>
              <a:t>nd</a:t>
            </a:r>
            <a:r>
              <a:rPr lang="en-US" dirty="0"/>
              <a:t>  and 3</a:t>
            </a:r>
            <a:r>
              <a:rPr lang="en-US" baseline="30000" dirty="0"/>
              <a:t>rd</a:t>
            </a:r>
            <a:r>
              <a:rPr lang="en-US" dirty="0"/>
              <a:t> periods. (The 4</a:t>
            </a:r>
            <a:r>
              <a:rPr lang="en-US" baseline="30000" dirty="0"/>
              <a:t>th</a:t>
            </a:r>
            <a:r>
              <a:rPr lang="en-US" dirty="0"/>
              <a:t> &amp; 5</a:t>
            </a:r>
            <a:r>
              <a:rPr lang="en-US" baseline="30000" dirty="0"/>
              <a:t>th</a:t>
            </a:r>
            <a:r>
              <a:rPr lang="en-US" dirty="0"/>
              <a:t> have 18 each, then the 6</a:t>
            </a:r>
            <a:r>
              <a:rPr lang="en-US" baseline="30000" dirty="0"/>
              <a:t>th</a:t>
            </a:r>
            <a:r>
              <a:rPr lang="en-US" dirty="0"/>
              <a:t> &amp; 7</a:t>
            </a:r>
            <a:r>
              <a:rPr lang="en-US" baseline="30000" dirty="0"/>
              <a:t>th</a:t>
            </a:r>
            <a:r>
              <a:rPr lang="en-US" dirty="0"/>
              <a:t> have 32 each)</a:t>
            </a:r>
          </a:p>
          <a:p>
            <a:r>
              <a:rPr lang="en-US" dirty="0"/>
              <a:t>But it’s the elements of the 2nd &amp; 3</a:t>
            </a:r>
            <a:r>
              <a:rPr lang="en-US" baseline="30000" dirty="0"/>
              <a:t>rd</a:t>
            </a:r>
            <a:r>
              <a:rPr lang="en-US" dirty="0"/>
              <a:t> periods, particularly the 2</a:t>
            </a:r>
            <a:r>
              <a:rPr lang="en-US" baseline="30000" dirty="0"/>
              <a:t>nd</a:t>
            </a:r>
            <a:r>
              <a:rPr lang="en-US" dirty="0"/>
              <a:t>, that strongly interest us.</a:t>
            </a:r>
          </a:p>
          <a:p>
            <a:r>
              <a:rPr lang="en-US" dirty="0"/>
              <a:t>On the left side of PT, the metal elements want to lose electrons to become POSITIVELY ionized (as cations). They have only 1, 2, maybe 3 electrons in their valence (outermost) shell that they give up in a </a:t>
            </a:r>
            <a:r>
              <a:rPr lang="en-US" u="sng" dirty="0"/>
              <a:t>true ionization </a:t>
            </a:r>
            <a:r>
              <a:rPr lang="en-US" dirty="0"/>
              <a:t>of the atom.</a:t>
            </a:r>
          </a:p>
        </p:txBody>
      </p:sp>
      <p:sp>
        <p:nvSpPr>
          <p:cNvPr id="4" name="Slide Number Placeholder 3">
            <a:extLst>
              <a:ext uri="{FF2B5EF4-FFF2-40B4-BE49-F238E27FC236}">
                <a16:creationId xmlns:a16="http://schemas.microsoft.com/office/drawing/2014/main" id="{5FAC0549-96E6-5FD3-1F90-4E58A93E9391}"/>
              </a:ext>
            </a:extLst>
          </p:cNvPr>
          <p:cNvSpPr>
            <a:spLocks noGrp="1"/>
          </p:cNvSpPr>
          <p:nvPr>
            <p:ph type="sldNum" sz="quarter" idx="10"/>
          </p:nvPr>
        </p:nvSpPr>
        <p:spPr/>
        <p:txBody>
          <a:bodyPr/>
          <a:lstStyle/>
          <a:p>
            <a:fld id="{5B6962B3-FD4C-44AA-AB11-79423C828F3E}" type="slidenum">
              <a:rPr lang="en-US" smtClean="0"/>
              <a:pPr/>
              <a:t>3</a:t>
            </a:fld>
            <a:endParaRPr lang="en-US" dirty="0"/>
          </a:p>
        </p:txBody>
      </p:sp>
    </p:spTree>
    <p:extLst>
      <p:ext uri="{BB962C8B-B14F-4D97-AF65-F5344CB8AC3E}">
        <p14:creationId xmlns:p14="http://schemas.microsoft.com/office/powerpoint/2010/main" val="3176835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B40BD-4EA1-B660-9916-E78050C79E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62727E-CB13-014A-9905-58CB69F16EFD}"/>
              </a:ext>
            </a:extLst>
          </p:cNvPr>
          <p:cNvSpPr>
            <a:spLocks noGrp="1"/>
          </p:cNvSpPr>
          <p:nvPr>
            <p:ph type="title"/>
          </p:nvPr>
        </p:nvSpPr>
        <p:spPr>
          <a:xfrm>
            <a:off x="344310" y="350201"/>
            <a:ext cx="8421512" cy="615553"/>
          </a:xfrm>
        </p:spPr>
        <p:txBody>
          <a:bodyPr/>
          <a:lstStyle/>
          <a:p>
            <a:r>
              <a:rPr lang="en-US" sz="3400" dirty="0"/>
              <a:t>Polyatomic Ion Lewis Structure (NH</a:t>
            </a:r>
            <a:r>
              <a:rPr lang="en-US" sz="3400" baseline="-25000" dirty="0"/>
              <a:t>4</a:t>
            </a:r>
            <a:r>
              <a:rPr lang="en-US" sz="3400" baseline="30000" dirty="0"/>
              <a:t>+</a:t>
            </a:r>
            <a:r>
              <a:rPr lang="en-US" sz="3400" dirty="0"/>
              <a:t>)</a:t>
            </a:r>
          </a:p>
        </p:txBody>
      </p:sp>
      <p:sp>
        <p:nvSpPr>
          <p:cNvPr id="3" name="Content Placeholder 2">
            <a:extLst>
              <a:ext uri="{FF2B5EF4-FFF2-40B4-BE49-F238E27FC236}">
                <a16:creationId xmlns:a16="http://schemas.microsoft.com/office/drawing/2014/main" id="{3CBC954B-0555-D8D3-4006-F48A5C24A4FA}"/>
              </a:ext>
            </a:extLst>
          </p:cNvPr>
          <p:cNvSpPr>
            <a:spLocks noGrp="1"/>
          </p:cNvSpPr>
          <p:nvPr>
            <p:ph idx="1"/>
          </p:nvPr>
        </p:nvSpPr>
        <p:spPr>
          <a:xfrm>
            <a:off x="378177" y="1081894"/>
            <a:ext cx="8387645" cy="5331606"/>
          </a:xfrm>
        </p:spPr>
        <p:txBody>
          <a:bodyPr/>
          <a:lstStyle/>
          <a:p>
            <a:pPr marL="288925" indent="-288925">
              <a:buFont typeface="+mj-lt"/>
              <a:buAutoNum type="arabicPeriod"/>
            </a:pPr>
            <a:r>
              <a:rPr lang="en-US" sz="2000" dirty="0"/>
              <a:t> # valence electrons &amp; charge state =</a:t>
            </a:r>
            <a:br>
              <a:rPr lang="en-US" sz="2000" dirty="0"/>
            </a:br>
            <a:r>
              <a:rPr lang="en-US" sz="2000" dirty="0"/>
              <a:t>4 H x 1 e</a:t>
            </a:r>
            <a:r>
              <a:rPr lang="en-US" sz="2000" baseline="30000" dirty="0"/>
              <a:t>-</a:t>
            </a:r>
            <a:r>
              <a:rPr lang="en-US" sz="2000" dirty="0"/>
              <a:t>/H + 1 N x 5 e</a:t>
            </a:r>
            <a:r>
              <a:rPr lang="en-US" sz="2000" baseline="30000" dirty="0"/>
              <a:t>-</a:t>
            </a:r>
            <a:r>
              <a:rPr lang="en-US" sz="2000" dirty="0"/>
              <a:t>/O – 1 e</a:t>
            </a:r>
            <a:r>
              <a:rPr lang="en-US" sz="2000" baseline="30000" dirty="0"/>
              <a:t>-</a:t>
            </a:r>
            <a:r>
              <a:rPr lang="en-US" sz="2000" dirty="0"/>
              <a:t> [+1 state] = 8 e</a:t>
            </a:r>
            <a:r>
              <a:rPr lang="en-US" sz="2000" baseline="30000" dirty="0"/>
              <a:t>-</a:t>
            </a:r>
            <a:br>
              <a:rPr lang="en-US" sz="2000" dirty="0"/>
            </a:br>
            <a:endParaRPr lang="en-US" sz="2000" dirty="0"/>
          </a:p>
          <a:p>
            <a:pPr marL="396875" indent="-396875">
              <a:buFont typeface="+mj-lt"/>
              <a:buAutoNum type="arabicPeriod"/>
            </a:pPr>
            <a:r>
              <a:rPr lang="en-US" sz="2000" dirty="0"/>
              <a:t>Arrange the atoms for central</a:t>
            </a:r>
            <a:br>
              <a:rPr lang="en-US" sz="2000" dirty="0"/>
            </a:br>
            <a:r>
              <a:rPr lang="en-US" sz="2000" dirty="0"/>
              <a:t>and terminus. In this case nitrogen (N)</a:t>
            </a:r>
            <a:br>
              <a:rPr lang="en-US" sz="2000" dirty="0"/>
            </a:br>
            <a:r>
              <a:rPr lang="en-US" sz="2000" dirty="0"/>
              <a:t>forms a central atom</a:t>
            </a:r>
          </a:p>
          <a:p>
            <a:pPr marL="396875" indent="-396875">
              <a:buFont typeface="+mj-lt"/>
              <a:buAutoNum type="arabicPeriod"/>
            </a:pPr>
            <a:endParaRPr lang="en-US" sz="2000" dirty="0"/>
          </a:p>
          <a:p>
            <a:pPr marL="396875" indent="-396875">
              <a:buFont typeface="+mj-lt"/>
              <a:buAutoNum type="arabicPeriod"/>
            </a:pPr>
            <a:endParaRPr lang="en-US" sz="2000" dirty="0"/>
          </a:p>
          <a:p>
            <a:pPr marL="396875" indent="-396875">
              <a:buFont typeface="+mj-lt"/>
              <a:buAutoNum type="arabicPeriod"/>
            </a:pPr>
            <a:endParaRPr lang="en-US" sz="2000" dirty="0"/>
          </a:p>
          <a:p>
            <a:pPr marL="396875" indent="-396875">
              <a:buFont typeface="+mj-lt"/>
              <a:buAutoNum type="arabicPeriod"/>
            </a:pPr>
            <a:endParaRPr lang="en-US" sz="2000" dirty="0"/>
          </a:p>
          <a:p>
            <a:pPr marL="396875" indent="-396875">
              <a:buFont typeface="+mj-lt"/>
              <a:buAutoNum type="arabicPeriod"/>
            </a:pPr>
            <a:r>
              <a:rPr lang="en-US" sz="2000" dirty="0"/>
              <a:t>Now show the single bond</a:t>
            </a:r>
            <a:br>
              <a:rPr lang="en-US" sz="2000" dirty="0"/>
            </a:br>
            <a:r>
              <a:rPr lang="en-US" sz="2000" dirty="0"/>
              <a:t>(electron pair) connections</a:t>
            </a:r>
          </a:p>
        </p:txBody>
      </p:sp>
      <p:sp>
        <p:nvSpPr>
          <p:cNvPr id="4" name="Slide Number Placeholder 3">
            <a:extLst>
              <a:ext uri="{FF2B5EF4-FFF2-40B4-BE49-F238E27FC236}">
                <a16:creationId xmlns:a16="http://schemas.microsoft.com/office/drawing/2014/main" id="{8F4662C6-F72C-AC8E-28B6-5FE5BD75DA1E}"/>
              </a:ext>
            </a:extLst>
          </p:cNvPr>
          <p:cNvSpPr>
            <a:spLocks noGrp="1"/>
          </p:cNvSpPr>
          <p:nvPr>
            <p:ph type="sldNum" sz="quarter" idx="10"/>
          </p:nvPr>
        </p:nvSpPr>
        <p:spPr/>
        <p:txBody>
          <a:bodyPr/>
          <a:lstStyle/>
          <a:p>
            <a:fld id="{5B6962B3-FD4C-44AA-AB11-79423C828F3E}" type="slidenum">
              <a:rPr lang="en-US" smtClean="0"/>
              <a:pPr/>
              <a:t>30</a:t>
            </a:fld>
            <a:endParaRPr lang="en-US" dirty="0"/>
          </a:p>
        </p:txBody>
      </p:sp>
      <p:pic>
        <p:nvPicPr>
          <p:cNvPr id="9" name="Picture 8">
            <a:extLst>
              <a:ext uri="{FF2B5EF4-FFF2-40B4-BE49-F238E27FC236}">
                <a16:creationId xmlns:a16="http://schemas.microsoft.com/office/drawing/2014/main" id="{195C2EFC-6B89-2EE3-9F2C-37D9D1D309BA}"/>
              </a:ext>
            </a:extLst>
          </p:cNvPr>
          <p:cNvPicPr>
            <a:picLocks noChangeAspect="1"/>
          </p:cNvPicPr>
          <p:nvPr/>
        </p:nvPicPr>
        <p:blipFill>
          <a:blip r:embed="rId2"/>
          <a:stretch>
            <a:fillRect/>
          </a:stretch>
        </p:blipFill>
        <p:spPr>
          <a:xfrm>
            <a:off x="6723734" y="1825276"/>
            <a:ext cx="1857634" cy="2124371"/>
          </a:xfrm>
          <a:prstGeom prst="rect">
            <a:avLst/>
          </a:prstGeom>
        </p:spPr>
      </p:pic>
      <p:pic>
        <p:nvPicPr>
          <p:cNvPr id="13" name="Picture 12">
            <a:extLst>
              <a:ext uri="{FF2B5EF4-FFF2-40B4-BE49-F238E27FC236}">
                <a16:creationId xmlns:a16="http://schemas.microsoft.com/office/drawing/2014/main" id="{846AD185-0C18-9466-A391-8C355DA0FAAA}"/>
              </a:ext>
            </a:extLst>
          </p:cNvPr>
          <p:cNvPicPr>
            <a:picLocks noChangeAspect="1"/>
          </p:cNvPicPr>
          <p:nvPr/>
        </p:nvPicPr>
        <p:blipFill>
          <a:blip r:embed="rId3"/>
          <a:stretch>
            <a:fillRect/>
          </a:stretch>
        </p:blipFill>
        <p:spPr>
          <a:xfrm>
            <a:off x="6679345" y="4119388"/>
            <a:ext cx="1857634" cy="2124371"/>
          </a:xfrm>
          <a:prstGeom prst="rect">
            <a:avLst/>
          </a:prstGeom>
        </p:spPr>
      </p:pic>
    </p:spTree>
    <p:extLst>
      <p:ext uri="{BB962C8B-B14F-4D97-AF65-F5344CB8AC3E}">
        <p14:creationId xmlns:p14="http://schemas.microsoft.com/office/powerpoint/2010/main" val="34584206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B1394-662C-6EF0-F89D-53DD9FC668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3B2F65-AD30-4F44-173B-28F2456B91D9}"/>
              </a:ext>
            </a:extLst>
          </p:cNvPr>
          <p:cNvSpPr>
            <a:spLocks noGrp="1"/>
          </p:cNvSpPr>
          <p:nvPr>
            <p:ph type="title"/>
          </p:nvPr>
        </p:nvSpPr>
        <p:spPr>
          <a:xfrm>
            <a:off x="344310" y="350201"/>
            <a:ext cx="8421512" cy="615553"/>
          </a:xfrm>
        </p:spPr>
        <p:txBody>
          <a:bodyPr/>
          <a:lstStyle/>
          <a:p>
            <a:r>
              <a:rPr lang="en-US" sz="3400" dirty="0"/>
              <a:t>Polyatomic Ion Lewis Structure (NH</a:t>
            </a:r>
            <a:r>
              <a:rPr lang="en-US" sz="3400" baseline="-25000" dirty="0"/>
              <a:t>4</a:t>
            </a:r>
            <a:r>
              <a:rPr lang="en-US" sz="3400" baseline="30000" dirty="0"/>
              <a:t>+</a:t>
            </a:r>
            <a:r>
              <a:rPr lang="en-US" sz="3400" dirty="0"/>
              <a:t>)</a:t>
            </a:r>
          </a:p>
        </p:txBody>
      </p:sp>
      <p:sp>
        <p:nvSpPr>
          <p:cNvPr id="3" name="Content Placeholder 2">
            <a:extLst>
              <a:ext uri="{FF2B5EF4-FFF2-40B4-BE49-F238E27FC236}">
                <a16:creationId xmlns:a16="http://schemas.microsoft.com/office/drawing/2014/main" id="{965DAE67-4114-79EC-35B1-EB6CF1ED76DE}"/>
              </a:ext>
            </a:extLst>
          </p:cNvPr>
          <p:cNvSpPr>
            <a:spLocks noGrp="1"/>
          </p:cNvSpPr>
          <p:nvPr>
            <p:ph idx="1"/>
          </p:nvPr>
        </p:nvSpPr>
        <p:spPr>
          <a:xfrm>
            <a:off x="378177" y="1081894"/>
            <a:ext cx="8387645" cy="5331606"/>
          </a:xfrm>
        </p:spPr>
        <p:txBody>
          <a:bodyPr/>
          <a:lstStyle/>
          <a:p>
            <a:pPr marL="400050" indent="-400050">
              <a:buFont typeface="+mj-lt"/>
              <a:buAutoNum type="arabicPeriod" startAt="4"/>
            </a:pPr>
            <a:r>
              <a:rPr lang="en-US" sz="2000" dirty="0"/>
              <a:t> </a:t>
            </a:r>
            <a:r>
              <a:rPr lang="en-US" sz="2200" dirty="0"/>
              <a:t>Start with terminal atoms, add electrons to form an octet (only a duet for hydrogen [H])</a:t>
            </a:r>
          </a:p>
          <a:p>
            <a:pPr marL="236538" lvl="1" indent="0">
              <a:buNone/>
            </a:pPr>
            <a:r>
              <a:rPr lang="en-US" dirty="0">
                <a:solidFill>
                  <a:srgbClr val="CC99FF"/>
                </a:solidFill>
              </a:rPr>
              <a:t>There are four H atoms, one N atom</a:t>
            </a:r>
            <a:endParaRPr lang="en-US" baseline="30000" dirty="0"/>
          </a:p>
          <a:p>
            <a:pPr marL="514350" indent="-514350">
              <a:buFont typeface="+mj-lt"/>
              <a:buAutoNum type="arabicPeriod" startAt="4"/>
            </a:pPr>
            <a:r>
              <a:rPr lang="en-US" sz="2200" dirty="0"/>
              <a:t>Leftover electrons get added to central atom</a:t>
            </a:r>
          </a:p>
          <a:p>
            <a:pPr marL="236538" lvl="1" indent="0">
              <a:buNone/>
            </a:pPr>
            <a:r>
              <a:rPr lang="en-US" dirty="0">
                <a:solidFill>
                  <a:srgbClr val="CC99FF"/>
                </a:solidFill>
              </a:rPr>
              <a:t>No leftover electrons for central N atom</a:t>
            </a:r>
            <a:endParaRPr lang="en-US" dirty="0"/>
          </a:p>
          <a:p>
            <a:pPr marL="400050" indent="-400050">
              <a:buFont typeface="+mj-lt"/>
              <a:buAutoNum type="arabicPeriod" startAt="4"/>
            </a:pPr>
            <a:r>
              <a:rPr lang="en-US" sz="2000" dirty="0"/>
              <a:t>The central atom should get its octet of electrons if it doesn’t have them, even to form double- or triple-bonds</a:t>
            </a:r>
          </a:p>
          <a:p>
            <a:pPr marL="236538" lvl="1" indent="0">
              <a:buNone/>
            </a:pPr>
            <a:r>
              <a:rPr lang="en-US" dirty="0">
                <a:solidFill>
                  <a:srgbClr val="CC99FF"/>
                </a:solidFill>
              </a:rPr>
              <a:t>Not needed</a:t>
            </a:r>
            <a:endParaRPr lang="en-US" dirty="0"/>
          </a:p>
        </p:txBody>
      </p:sp>
      <p:sp>
        <p:nvSpPr>
          <p:cNvPr id="4" name="Slide Number Placeholder 3">
            <a:extLst>
              <a:ext uri="{FF2B5EF4-FFF2-40B4-BE49-F238E27FC236}">
                <a16:creationId xmlns:a16="http://schemas.microsoft.com/office/drawing/2014/main" id="{3AB1FFF8-C383-F1AB-5030-81C916A3710C}"/>
              </a:ext>
            </a:extLst>
          </p:cNvPr>
          <p:cNvSpPr>
            <a:spLocks noGrp="1"/>
          </p:cNvSpPr>
          <p:nvPr>
            <p:ph type="sldNum" sz="quarter" idx="10"/>
          </p:nvPr>
        </p:nvSpPr>
        <p:spPr/>
        <p:txBody>
          <a:bodyPr/>
          <a:lstStyle/>
          <a:p>
            <a:fld id="{5B6962B3-FD4C-44AA-AB11-79423C828F3E}" type="slidenum">
              <a:rPr lang="en-US" smtClean="0"/>
              <a:pPr/>
              <a:t>31</a:t>
            </a:fld>
            <a:endParaRPr lang="en-US" dirty="0"/>
          </a:p>
        </p:txBody>
      </p:sp>
      <p:pic>
        <p:nvPicPr>
          <p:cNvPr id="6" name="Picture 5">
            <a:extLst>
              <a:ext uri="{FF2B5EF4-FFF2-40B4-BE49-F238E27FC236}">
                <a16:creationId xmlns:a16="http://schemas.microsoft.com/office/drawing/2014/main" id="{8EE7E6B3-B0D4-1084-41C9-50EDEA438AB9}"/>
              </a:ext>
            </a:extLst>
          </p:cNvPr>
          <p:cNvPicPr>
            <a:picLocks noChangeAspect="1"/>
          </p:cNvPicPr>
          <p:nvPr/>
        </p:nvPicPr>
        <p:blipFill>
          <a:blip r:embed="rId2"/>
          <a:stretch>
            <a:fillRect/>
          </a:stretch>
        </p:blipFill>
        <p:spPr>
          <a:xfrm>
            <a:off x="4572000" y="3813761"/>
            <a:ext cx="3012713" cy="2483599"/>
          </a:xfrm>
          <a:prstGeom prst="rect">
            <a:avLst/>
          </a:prstGeom>
        </p:spPr>
      </p:pic>
    </p:spTree>
    <p:extLst>
      <p:ext uri="{BB962C8B-B14F-4D97-AF65-F5344CB8AC3E}">
        <p14:creationId xmlns:p14="http://schemas.microsoft.com/office/powerpoint/2010/main" val="1053803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97FAE-4BA5-5A70-D8FC-7CE38B6E067B}"/>
              </a:ext>
            </a:extLst>
          </p:cNvPr>
          <p:cNvSpPr>
            <a:spLocks noGrp="1"/>
          </p:cNvSpPr>
          <p:nvPr>
            <p:ph type="title"/>
          </p:nvPr>
        </p:nvSpPr>
        <p:spPr>
          <a:xfrm>
            <a:off x="355599" y="270023"/>
            <a:ext cx="8421512" cy="830997"/>
          </a:xfrm>
        </p:spPr>
        <p:txBody>
          <a:bodyPr/>
          <a:lstStyle/>
          <a:p>
            <a:r>
              <a:rPr lang="en-US" dirty="0"/>
              <a:t>Resonance</a:t>
            </a:r>
          </a:p>
        </p:txBody>
      </p:sp>
      <p:sp>
        <p:nvSpPr>
          <p:cNvPr id="3" name="Content Placeholder 2">
            <a:extLst>
              <a:ext uri="{FF2B5EF4-FFF2-40B4-BE49-F238E27FC236}">
                <a16:creationId xmlns:a16="http://schemas.microsoft.com/office/drawing/2014/main" id="{9F0DAE0F-E55F-1BF4-D56A-557F06D27A0D}"/>
              </a:ext>
            </a:extLst>
          </p:cNvPr>
          <p:cNvSpPr>
            <a:spLocks noGrp="1"/>
          </p:cNvSpPr>
          <p:nvPr>
            <p:ph idx="1"/>
          </p:nvPr>
        </p:nvSpPr>
        <p:spPr>
          <a:xfrm>
            <a:off x="372533" y="1180730"/>
            <a:ext cx="8387645" cy="5366825"/>
          </a:xfrm>
        </p:spPr>
        <p:txBody>
          <a:bodyPr/>
          <a:lstStyle/>
          <a:p>
            <a:r>
              <a:rPr lang="en-US" dirty="0"/>
              <a:t>Go back to the slide on </a:t>
            </a:r>
            <a:r>
              <a:rPr lang="en-US" dirty="0">
                <a:solidFill>
                  <a:srgbClr val="FFFF00"/>
                </a:solidFill>
              </a:rPr>
              <a:t>carbonate</a:t>
            </a:r>
            <a:r>
              <a:rPr lang="en-US" dirty="0"/>
              <a:t> </a:t>
            </a:r>
            <a:r>
              <a:rPr lang="en-US" dirty="0">
                <a:solidFill>
                  <a:srgbClr val="FFFF00"/>
                </a:solidFill>
              </a:rPr>
              <a:t>ion</a:t>
            </a:r>
            <a:r>
              <a:rPr lang="en-US" dirty="0"/>
              <a:t> (</a:t>
            </a:r>
            <a:r>
              <a:rPr lang="en-US" b="1" dirty="0">
                <a:solidFill>
                  <a:schemeClr val="accent1">
                    <a:lumMod val="60000"/>
                    <a:lumOff val="40000"/>
                  </a:schemeClr>
                </a:solidFill>
              </a:rPr>
              <a:t>CO</a:t>
            </a:r>
            <a:r>
              <a:rPr lang="en-US" b="1" baseline="-25000" dirty="0">
                <a:solidFill>
                  <a:schemeClr val="accent1">
                    <a:lumMod val="60000"/>
                    <a:lumOff val="40000"/>
                  </a:schemeClr>
                </a:solidFill>
              </a:rPr>
              <a:t>3</a:t>
            </a:r>
            <a:r>
              <a:rPr lang="en-US" b="1" baseline="30000" dirty="0">
                <a:solidFill>
                  <a:schemeClr val="accent1">
                    <a:lumMod val="60000"/>
                    <a:lumOff val="40000"/>
                  </a:schemeClr>
                </a:solidFill>
              </a:rPr>
              <a:t>2-</a:t>
            </a:r>
            <a:r>
              <a:rPr lang="en-US" dirty="0"/>
              <a:t>)</a:t>
            </a:r>
          </a:p>
          <a:p>
            <a:r>
              <a:rPr lang="en-US" dirty="0"/>
              <a:t>It has </a:t>
            </a:r>
            <a:r>
              <a:rPr lang="en-US" b="1" dirty="0">
                <a:solidFill>
                  <a:srgbClr val="FFC000"/>
                </a:solidFill>
              </a:rPr>
              <a:t>3</a:t>
            </a:r>
            <a:r>
              <a:rPr lang="en-US" dirty="0"/>
              <a:t> </a:t>
            </a:r>
            <a:r>
              <a:rPr lang="en-US" dirty="0">
                <a:solidFill>
                  <a:srgbClr val="FFFF00"/>
                </a:solidFill>
              </a:rPr>
              <a:t>oxygen</a:t>
            </a:r>
            <a:r>
              <a:rPr lang="en-US" dirty="0"/>
              <a:t> (</a:t>
            </a:r>
            <a:r>
              <a:rPr lang="en-US" b="1" dirty="0">
                <a:solidFill>
                  <a:schemeClr val="accent1">
                    <a:lumMod val="60000"/>
                    <a:lumOff val="40000"/>
                  </a:schemeClr>
                </a:solidFill>
              </a:rPr>
              <a:t>O</a:t>
            </a:r>
            <a:r>
              <a:rPr lang="en-US" dirty="0"/>
              <a:t>) atoms bonded to the central </a:t>
            </a:r>
            <a:r>
              <a:rPr lang="en-US" dirty="0">
                <a:solidFill>
                  <a:srgbClr val="FFFF00"/>
                </a:solidFill>
              </a:rPr>
              <a:t>carbon</a:t>
            </a:r>
            <a:r>
              <a:rPr lang="en-US" dirty="0"/>
              <a:t> (</a:t>
            </a:r>
            <a:r>
              <a:rPr lang="en-US" b="1" dirty="0">
                <a:solidFill>
                  <a:schemeClr val="accent1">
                    <a:lumMod val="60000"/>
                    <a:lumOff val="40000"/>
                  </a:schemeClr>
                </a:solidFill>
              </a:rPr>
              <a:t>C</a:t>
            </a:r>
            <a:r>
              <a:rPr lang="en-US" dirty="0"/>
              <a:t>) atom</a:t>
            </a:r>
          </a:p>
          <a:p>
            <a:r>
              <a:rPr lang="en-US" dirty="0"/>
              <a:t>In completing a proper Lewis structure, </a:t>
            </a:r>
            <a:r>
              <a:rPr lang="en-US" b="1" dirty="0">
                <a:solidFill>
                  <a:srgbClr val="00FF00"/>
                </a:solidFill>
              </a:rPr>
              <a:t>one</a:t>
            </a:r>
            <a:r>
              <a:rPr lang="en-US" dirty="0"/>
              <a:t> of the </a:t>
            </a:r>
            <a:r>
              <a:rPr lang="en-US" dirty="0">
                <a:solidFill>
                  <a:schemeClr val="accent1">
                    <a:lumMod val="60000"/>
                    <a:lumOff val="40000"/>
                  </a:schemeClr>
                </a:solidFill>
              </a:rPr>
              <a:t>oxygen atoms </a:t>
            </a:r>
            <a:r>
              <a:rPr lang="en-US" dirty="0"/>
              <a:t>was selected to form a </a:t>
            </a:r>
            <a:r>
              <a:rPr lang="en-US" dirty="0">
                <a:solidFill>
                  <a:srgbClr val="FFFF00"/>
                </a:solidFill>
              </a:rPr>
              <a:t>double bond </a:t>
            </a:r>
            <a:r>
              <a:rPr lang="en-US" dirty="0"/>
              <a:t>while the </a:t>
            </a:r>
            <a:r>
              <a:rPr lang="en-US" b="1" dirty="0">
                <a:solidFill>
                  <a:srgbClr val="00FF00"/>
                </a:solidFill>
              </a:rPr>
              <a:t>other two </a:t>
            </a:r>
            <a:r>
              <a:rPr lang="en-US" dirty="0">
                <a:solidFill>
                  <a:schemeClr val="accent1">
                    <a:lumMod val="60000"/>
                    <a:lumOff val="40000"/>
                  </a:schemeClr>
                </a:solidFill>
              </a:rPr>
              <a:t>oxygen atoms </a:t>
            </a:r>
            <a:r>
              <a:rPr lang="en-US" dirty="0"/>
              <a:t>had no change to the bonding arrangement they had with carbon</a:t>
            </a:r>
          </a:p>
          <a:p>
            <a:r>
              <a:rPr lang="en-US" dirty="0"/>
              <a:t>So why weren’t the other oxygen atoms selected? Why couldn’t they be selected?</a:t>
            </a:r>
          </a:p>
          <a:p>
            <a:endParaRPr lang="en-US" dirty="0"/>
          </a:p>
        </p:txBody>
      </p:sp>
      <p:sp>
        <p:nvSpPr>
          <p:cNvPr id="4" name="Slide Number Placeholder 3">
            <a:extLst>
              <a:ext uri="{FF2B5EF4-FFF2-40B4-BE49-F238E27FC236}">
                <a16:creationId xmlns:a16="http://schemas.microsoft.com/office/drawing/2014/main" id="{E3A46996-6BA7-4A98-37F0-D327A167A7E1}"/>
              </a:ext>
            </a:extLst>
          </p:cNvPr>
          <p:cNvSpPr>
            <a:spLocks noGrp="1"/>
          </p:cNvSpPr>
          <p:nvPr>
            <p:ph type="sldNum" sz="quarter" idx="10"/>
          </p:nvPr>
        </p:nvSpPr>
        <p:spPr/>
        <p:txBody>
          <a:bodyPr/>
          <a:lstStyle/>
          <a:p>
            <a:fld id="{5B6962B3-FD4C-44AA-AB11-79423C828F3E}" type="slidenum">
              <a:rPr lang="en-US" smtClean="0"/>
              <a:pPr/>
              <a:t>32</a:t>
            </a:fld>
            <a:endParaRPr lang="en-US" dirty="0"/>
          </a:p>
        </p:txBody>
      </p:sp>
    </p:spTree>
    <p:extLst>
      <p:ext uri="{BB962C8B-B14F-4D97-AF65-F5344CB8AC3E}">
        <p14:creationId xmlns:p14="http://schemas.microsoft.com/office/powerpoint/2010/main" val="7722136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511ED-5DB2-2462-5FA1-7D6F267D61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E79FE1-6E80-174B-0088-432F1623AD8D}"/>
              </a:ext>
            </a:extLst>
          </p:cNvPr>
          <p:cNvSpPr>
            <a:spLocks noGrp="1"/>
          </p:cNvSpPr>
          <p:nvPr>
            <p:ph type="title"/>
          </p:nvPr>
        </p:nvSpPr>
        <p:spPr>
          <a:xfrm>
            <a:off x="355599" y="270023"/>
            <a:ext cx="8421512" cy="830997"/>
          </a:xfrm>
        </p:spPr>
        <p:txBody>
          <a:bodyPr/>
          <a:lstStyle/>
          <a:p>
            <a:r>
              <a:rPr lang="en-US" dirty="0"/>
              <a:t>Resonance</a:t>
            </a:r>
          </a:p>
        </p:txBody>
      </p:sp>
      <p:sp>
        <p:nvSpPr>
          <p:cNvPr id="3" name="Content Placeholder 2">
            <a:extLst>
              <a:ext uri="{FF2B5EF4-FFF2-40B4-BE49-F238E27FC236}">
                <a16:creationId xmlns:a16="http://schemas.microsoft.com/office/drawing/2014/main" id="{5CACD78A-D2FD-E753-50C3-79BD32427B9F}"/>
              </a:ext>
            </a:extLst>
          </p:cNvPr>
          <p:cNvSpPr>
            <a:spLocks noGrp="1"/>
          </p:cNvSpPr>
          <p:nvPr>
            <p:ph idx="1"/>
          </p:nvPr>
        </p:nvSpPr>
        <p:spPr>
          <a:xfrm>
            <a:off x="372533" y="3558745"/>
            <a:ext cx="8387645" cy="2988809"/>
          </a:xfrm>
        </p:spPr>
        <p:txBody>
          <a:bodyPr/>
          <a:lstStyle/>
          <a:p>
            <a:r>
              <a:rPr lang="en-US" dirty="0"/>
              <a:t>In fact, any of the oxygens could be the one with the double bond to carbon</a:t>
            </a:r>
          </a:p>
          <a:p>
            <a:r>
              <a:rPr lang="en-US" dirty="0"/>
              <a:t>More importantly, it is thought that the </a:t>
            </a:r>
            <a:r>
              <a:rPr lang="en-US" dirty="0">
                <a:solidFill>
                  <a:schemeClr val="accent1">
                    <a:lumMod val="60000"/>
                    <a:lumOff val="40000"/>
                  </a:schemeClr>
                </a:solidFill>
              </a:rPr>
              <a:t>double bond </a:t>
            </a:r>
            <a:r>
              <a:rPr lang="en-US" dirty="0"/>
              <a:t>can “rotate” around the carbon atom and form and “unform” rapidly with all three oxygen atoms</a:t>
            </a:r>
          </a:p>
          <a:p>
            <a:endParaRPr lang="en-US" dirty="0"/>
          </a:p>
          <a:p>
            <a:endParaRPr lang="en-US" dirty="0"/>
          </a:p>
        </p:txBody>
      </p:sp>
      <p:sp>
        <p:nvSpPr>
          <p:cNvPr id="4" name="Slide Number Placeholder 3">
            <a:extLst>
              <a:ext uri="{FF2B5EF4-FFF2-40B4-BE49-F238E27FC236}">
                <a16:creationId xmlns:a16="http://schemas.microsoft.com/office/drawing/2014/main" id="{C1E84922-068B-308E-5D1F-D3E2922D5235}"/>
              </a:ext>
            </a:extLst>
          </p:cNvPr>
          <p:cNvSpPr>
            <a:spLocks noGrp="1"/>
          </p:cNvSpPr>
          <p:nvPr>
            <p:ph type="sldNum" sz="quarter" idx="10"/>
          </p:nvPr>
        </p:nvSpPr>
        <p:spPr/>
        <p:txBody>
          <a:bodyPr/>
          <a:lstStyle/>
          <a:p>
            <a:fld id="{5B6962B3-FD4C-44AA-AB11-79423C828F3E}" type="slidenum">
              <a:rPr lang="en-US" smtClean="0"/>
              <a:pPr/>
              <a:t>33</a:t>
            </a:fld>
            <a:endParaRPr lang="en-US" dirty="0"/>
          </a:p>
        </p:txBody>
      </p:sp>
      <p:pic>
        <p:nvPicPr>
          <p:cNvPr id="11" name="Picture 10">
            <a:extLst>
              <a:ext uri="{FF2B5EF4-FFF2-40B4-BE49-F238E27FC236}">
                <a16:creationId xmlns:a16="http://schemas.microsoft.com/office/drawing/2014/main" id="{C962FE41-1BDA-394B-BF23-48998F794FE5}"/>
              </a:ext>
            </a:extLst>
          </p:cNvPr>
          <p:cNvPicPr>
            <a:picLocks noChangeAspect="1"/>
          </p:cNvPicPr>
          <p:nvPr/>
        </p:nvPicPr>
        <p:blipFill>
          <a:blip r:embed="rId2"/>
          <a:stretch>
            <a:fillRect/>
          </a:stretch>
        </p:blipFill>
        <p:spPr>
          <a:xfrm>
            <a:off x="765349" y="1358197"/>
            <a:ext cx="7602011" cy="1943371"/>
          </a:xfrm>
          <a:prstGeom prst="rect">
            <a:avLst/>
          </a:prstGeom>
        </p:spPr>
      </p:pic>
    </p:spTree>
    <p:extLst>
      <p:ext uri="{BB962C8B-B14F-4D97-AF65-F5344CB8AC3E}">
        <p14:creationId xmlns:p14="http://schemas.microsoft.com/office/powerpoint/2010/main" val="2283999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E1532-A2BB-33EF-E0C1-19E4FC0D93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CDDD6C-D04F-D314-98E7-F98896F96479}"/>
              </a:ext>
            </a:extLst>
          </p:cNvPr>
          <p:cNvSpPr>
            <a:spLocks noGrp="1"/>
          </p:cNvSpPr>
          <p:nvPr>
            <p:ph type="title"/>
          </p:nvPr>
        </p:nvSpPr>
        <p:spPr>
          <a:xfrm>
            <a:off x="355599" y="270023"/>
            <a:ext cx="8421512" cy="830997"/>
          </a:xfrm>
        </p:spPr>
        <p:txBody>
          <a:bodyPr/>
          <a:lstStyle/>
          <a:p>
            <a:r>
              <a:rPr lang="en-US" dirty="0"/>
              <a:t>Resonance</a:t>
            </a:r>
          </a:p>
        </p:txBody>
      </p:sp>
      <p:sp>
        <p:nvSpPr>
          <p:cNvPr id="3" name="Content Placeholder 2">
            <a:extLst>
              <a:ext uri="{FF2B5EF4-FFF2-40B4-BE49-F238E27FC236}">
                <a16:creationId xmlns:a16="http://schemas.microsoft.com/office/drawing/2014/main" id="{F796DE29-8590-3C52-2B3A-C5F552F01DCA}"/>
              </a:ext>
            </a:extLst>
          </p:cNvPr>
          <p:cNvSpPr>
            <a:spLocks noGrp="1"/>
          </p:cNvSpPr>
          <p:nvPr>
            <p:ph idx="1"/>
          </p:nvPr>
        </p:nvSpPr>
        <p:spPr>
          <a:xfrm>
            <a:off x="372533" y="3506013"/>
            <a:ext cx="8387645" cy="3041541"/>
          </a:xfrm>
        </p:spPr>
        <p:txBody>
          <a:bodyPr/>
          <a:lstStyle/>
          <a:p>
            <a:r>
              <a:rPr lang="en-US" sz="2200" dirty="0"/>
              <a:t>Look at the structure of nitrate (NO</a:t>
            </a:r>
            <a:r>
              <a:rPr lang="en-US" sz="2200" baseline="-25000" dirty="0"/>
              <a:t>3</a:t>
            </a:r>
            <a:r>
              <a:rPr lang="en-US" sz="2200" baseline="30000" dirty="0"/>
              <a:t>-</a:t>
            </a:r>
            <a:r>
              <a:rPr lang="en-US" sz="2200" dirty="0"/>
              <a:t>), and how similar it is to carbonate (CO</a:t>
            </a:r>
            <a:r>
              <a:rPr lang="en-US" sz="2200" baseline="-25000" dirty="0"/>
              <a:t>3</a:t>
            </a:r>
            <a:r>
              <a:rPr lang="en-US" sz="2200" baseline="30000" dirty="0"/>
              <a:t>2-</a:t>
            </a:r>
            <a:r>
              <a:rPr lang="en-US" sz="2200" dirty="0"/>
              <a:t>), but with N as the central atom to three terminal O atoms</a:t>
            </a:r>
          </a:p>
          <a:p>
            <a:r>
              <a:rPr lang="en-US" sz="2200" dirty="0"/>
              <a:t>The double bond forms and “unforms” around all three O atoms</a:t>
            </a:r>
          </a:p>
          <a:p>
            <a:r>
              <a:rPr lang="en-US" sz="2200" dirty="0"/>
              <a:t>(Also note that the charge for NO</a:t>
            </a:r>
            <a:r>
              <a:rPr lang="en-US" sz="2200" baseline="-25000" dirty="0"/>
              <a:t>3</a:t>
            </a:r>
            <a:r>
              <a:rPr lang="en-US" sz="2200" dirty="0"/>
              <a:t> is -1 and for CO</a:t>
            </a:r>
            <a:r>
              <a:rPr lang="en-US" sz="2200" baseline="-25000" dirty="0"/>
              <a:t>3</a:t>
            </a:r>
            <a:r>
              <a:rPr lang="en-US" sz="2200" dirty="0"/>
              <a:t> it is -2: count the Lewis structure electrons to understand why)</a:t>
            </a:r>
          </a:p>
          <a:p>
            <a:endParaRPr lang="en-US" dirty="0"/>
          </a:p>
          <a:p>
            <a:endParaRPr lang="en-US" dirty="0"/>
          </a:p>
        </p:txBody>
      </p:sp>
      <p:sp>
        <p:nvSpPr>
          <p:cNvPr id="4" name="Slide Number Placeholder 3">
            <a:extLst>
              <a:ext uri="{FF2B5EF4-FFF2-40B4-BE49-F238E27FC236}">
                <a16:creationId xmlns:a16="http://schemas.microsoft.com/office/drawing/2014/main" id="{4F8FC01C-E4FF-2A0F-0001-A1F1BFAB3329}"/>
              </a:ext>
            </a:extLst>
          </p:cNvPr>
          <p:cNvSpPr>
            <a:spLocks noGrp="1"/>
          </p:cNvSpPr>
          <p:nvPr>
            <p:ph type="sldNum" sz="quarter" idx="10"/>
          </p:nvPr>
        </p:nvSpPr>
        <p:spPr/>
        <p:txBody>
          <a:bodyPr/>
          <a:lstStyle/>
          <a:p>
            <a:fld id="{5B6962B3-FD4C-44AA-AB11-79423C828F3E}" type="slidenum">
              <a:rPr lang="en-US" smtClean="0"/>
              <a:pPr/>
              <a:t>34</a:t>
            </a:fld>
            <a:endParaRPr lang="en-US" dirty="0"/>
          </a:p>
        </p:txBody>
      </p:sp>
      <p:pic>
        <p:nvPicPr>
          <p:cNvPr id="6" name="Picture 5">
            <a:extLst>
              <a:ext uri="{FF2B5EF4-FFF2-40B4-BE49-F238E27FC236}">
                <a16:creationId xmlns:a16="http://schemas.microsoft.com/office/drawing/2014/main" id="{4536D4E0-91A3-33DA-B0E7-09A2DA3C6FB1}"/>
              </a:ext>
            </a:extLst>
          </p:cNvPr>
          <p:cNvPicPr>
            <a:picLocks noChangeAspect="1"/>
          </p:cNvPicPr>
          <p:nvPr/>
        </p:nvPicPr>
        <p:blipFill>
          <a:blip r:embed="rId2"/>
          <a:stretch>
            <a:fillRect/>
          </a:stretch>
        </p:blipFill>
        <p:spPr>
          <a:xfrm>
            <a:off x="1050608" y="1178034"/>
            <a:ext cx="6739337" cy="2250966"/>
          </a:xfrm>
          <a:prstGeom prst="rect">
            <a:avLst/>
          </a:prstGeom>
        </p:spPr>
      </p:pic>
    </p:spTree>
    <p:extLst>
      <p:ext uri="{BB962C8B-B14F-4D97-AF65-F5344CB8AC3E}">
        <p14:creationId xmlns:p14="http://schemas.microsoft.com/office/powerpoint/2010/main" val="40389403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598E3-FFF0-F84E-B58B-D78682A49F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A3FA0C-D9A3-9E68-F109-D1507FB077B9}"/>
              </a:ext>
            </a:extLst>
          </p:cNvPr>
          <p:cNvSpPr>
            <a:spLocks noGrp="1"/>
          </p:cNvSpPr>
          <p:nvPr>
            <p:ph type="title"/>
          </p:nvPr>
        </p:nvSpPr>
        <p:spPr>
          <a:xfrm>
            <a:off x="355599" y="243390"/>
            <a:ext cx="8421512" cy="830997"/>
          </a:xfrm>
        </p:spPr>
        <p:txBody>
          <a:bodyPr/>
          <a:lstStyle/>
          <a:p>
            <a:r>
              <a:rPr lang="en-US" dirty="0"/>
              <a:t>Resonance</a:t>
            </a:r>
          </a:p>
        </p:txBody>
      </p:sp>
      <p:sp>
        <p:nvSpPr>
          <p:cNvPr id="3" name="Content Placeholder 2">
            <a:extLst>
              <a:ext uri="{FF2B5EF4-FFF2-40B4-BE49-F238E27FC236}">
                <a16:creationId xmlns:a16="http://schemas.microsoft.com/office/drawing/2014/main" id="{E7262CFA-57E6-D60F-BF80-4690AE0646A0}"/>
              </a:ext>
            </a:extLst>
          </p:cNvPr>
          <p:cNvSpPr>
            <a:spLocks noGrp="1"/>
          </p:cNvSpPr>
          <p:nvPr>
            <p:ph idx="1"/>
          </p:nvPr>
        </p:nvSpPr>
        <p:spPr>
          <a:xfrm>
            <a:off x="389467" y="1155096"/>
            <a:ext cx="8186362" cy="5361114"/>
          </a:xfrm>
        </p:spPr>
        <p:txBody>
          <a:bodyPr/>
          <a:lstStyle/>
          <a:p>
            <a:r>
              <a:rPr lang="en-US" sz="2200" dirty="0">
                <a:solidFill>
                  <a:srgbClr val="00FF00"/>
                </a:solidFill>
              </a:rPr>
              <a:t>Ozone</a:t>
            </a:r>
            <a:r>
              <a:rPr lang="en-US" sz="2200" dirty="0"/>
              <a:t> (</a:t>
            </a:r>
            <a:r>
              <a:rPr lang="en-US" sz="2200" dirty="0">
                <a:solidFill>
                  <a:schemeClr val="accent1">
                    <a:lumMod val="60000"/>
                    <a:lumOff val="40000"/>
                  </a:schemeClr>
                </a:solidFill>
              </a:rPr>
              <a:t>O</a:t>
            </a:r>
            <a:r>
              <a:rPr lang="en-US" sz="2200" baseline="-25000" dirty="0">
                <a:solidFill>
                  <a:schemeClr val="accent1">
                    <a:lumMod val="60000"/>
                    <a:lumOff val="40000"/>
                  </a:schemeClr>
                </a:solidFill>
              </a:rPr>
              <a:t>3</a:t>
            </a:r>
            <a:r>
              <a:rPr lang="en-US" sz="2200" dirty="0"/>
              <a:t>) is three </a:t>
            </a:r>
            <a:r>
              <a:rPr lang="en-US" sz="2200" dirty="0">
                <a:solidFill>
                  <a:srgbClr val="FFFF00"/>
                </a:solidFill>
              </a:rPr>
              <a:t>oxygen</a:t>
            </a:r>
            <a:r>
              <a:rPr lang="en-US" sz="2200" dirty="0"/>
              <a:t> atoms bonded to each other</a:t>
            </a:r>
          </a:p>
          <a:p>
            <a:r>
              <a:rPr lang="en-US" sz="2200" dirty="0"/>
              <a:t>In building the </a:t>
            </a:r>
            <a:r>
              <a:rPr lang="en-US" sz="2200" dirty="0">
                <a:solidFill>
                  <a:srgbClr val="FFFF00"/>
                </a:solidFill>
              </a:rPr>
              <a:t>Lewis structure </a:t>
            </a:r>
            <a:r>
              <a:rPr lang="en-US" sz="2200" dirty="0"/>
              <a:t>for this, there are </a:t>
            </a:r>
            <a:r>
              <a:rPr lang="en-US" sz="2200" b="1" dirty="0">
                <a:solidFill>
                  <a:srgbClr val="FFC000"/>
                </a:solidFill>
              </a:rPr>
              <a:t>18</a:t>
            </a:r>
            <a:r>
              <a:rPr lang="en-US" sz="2200" dirty="0"/>
              <a:t> total </a:t>
            </a:r>
            <a:r>
              <a:rPr lang="en-US" sz="2200" dirty="0">
                <a:solidFill>
                  <a:srgbClr val="FFFF00"/>
                </a:solidFill>
              </a:rPr>
              <a:t>valence</a:t>
            </a:r>
            <a:r>
              <a:rPr lang="en-US" sz="2200" dirty="0"/>
              <a:t> electrons: </a:t>
            </a:r>
            <a:r>
              <a:rPr lang="en-US" sz="2200" b="1" dirty="0">
                <a:solidFill>
                  <a:srgbClr val="FFC000"/>
                </a:solidFill>
              </a:rPr>
              <a:t>6</a:t>
            </a:r>
            <a:r>
              <a:rPr lang="en-US" sz="2200" dirty="0"/>
              <a:t> each from the three oxygen atoms</a:t>
            </a:r>
          </a:p>
          <a:p>
            <a:r>
              <a:rPr lang="en-US" sz="2200" dirty="0"/>
              <a:t>When the rules are followed, a double bond will be formed between two of the O atoms, but not the third</a:t>
            </a:r>
          </a:p>
          <a:p>
            <a:r>
              <a:rPr lang="en-US" dirty="0"/>
              <a:t>Because two structures are possible, ozone shows </a:t>
            </a:r>
            <a:r>
              <a:rPr lang="en-US" b="1" dirty="0">
                <a:solidFill>
                  <a:srgbClr val="00FF00"/>
                </a:solidFill>
              </a:rPr>
              <a:t>resonance</a:t>
            </a:r>
          </a:p>
          <a:p>
            <a:endParaRPr lang="en-US" dirty="0"/>
          </a:p>
          <a:p>
            <a:endParaRPr lang="en-US" dirty="0"/>
          </a:p>
        </p:txBody>
      </p:sp>
      <p:sp>
        <p:nvSpPr>
          <p:cNvPr id="4" name="Slide Number Placeholder 3">
            <a:extLst>
              <a:ext uri="{FF2B5EF4-FFF2-40B4-BE49-F238E27FC236}">
                <a16:creationId xmlns:a16="http://schemas.microsoft.com/office/drawing/2014/main" id="{E1A9B471-1D83-E51D-390D-4654FA6B17F2}"/>
              </a:ext>
            </a:extLst>
          </p:cNvPr>
          <p:cNvSpPr>
            <a:spLocks noGrp="1"/>
          </p:cNvSpPr>
          <p:nvPr>
            <p:ph type="sldNum" sz="quarter" idx="10"/>
          </p:nvPr>
        </p:nvSpPr>
        <p:spPr/>
        <p:txBody>
          <a:bodyPr/>
          <a:lstStyle/>
          <a:p>
            <a:fld id="{5B6962B3-FD4C-44AA-AB11-79423C828F3E}" type="slidenum">
              <a:rPr lang="en-US" smtClean="0"/>
              <a:pPr/>
              <a:t>35</a:t>
            </a:fld>
            <a:endParaRPr lang="en-US" dirty="0"/>
          </a:p>
        </p:txBody>
      </p:sp>
      <p:pic>
        <p:nvPicPr>
          <p:cNvPr id="7" name="Picture 6">
            <a:extLst>
              <a:ext uri="{FF2B5EF4-FFF2-40B4-BE49-F238E27FC236}">
                <a16:creationId xmlns:a16="http://schemas.microsoft.com/office/drawing/2014/main" id="{E650D377-B42D-1565-E106-220493E72447}"/>
              </a:ext>
            </a:extLst>
          </p:cNvPr>
          <p:cNvPicPr>
            <a:picLocks noChangeAspect="1"/>
          </p:cNvPicPr>
          <p:nvPr/>
        </p:nvPicPr>
        <p:blipFill>
          <a:blip r:embed="rId2"/>
          <a:stretch>
            <a:fillRect/>
          </a:stretch>
        </p:blipFill>
        <p:spPr>
          <a:xfrm>
            <a:off x="2068195" y="4603476"/>
            <a:ext cx="5473171" cy="1810024"/>
          </a:xfrm>
          <a:prstGeom prst="rect">
            <a:avLst/>
          </a:prstGeom>
        </p:spPr>
      </p:pic>
    </p:spTree>
    <p:extLst>
      <p:ext uri="{BB962C8B-B14F-4D97-AF65-F5344CB8AC3E}">
        <p14:creationId xmlns:p14="http://schemas.microsoft.com/office/powerpoint/2010/main" val="14736563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FE6FB7-444E-CEBC-57DA-1110E6759D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E899C9-1B99-84BE-9B61-123CDE49071B}"/>
              </a:ext>
            </a:extLst>
          </p:cNvPr>
          <p:cNvSpPr>
            <a:spLocks noGrp="1"/>
          </p:cNvSpPr>
          <p:nvPr>
            <p:ph type="title"/>
          </p:nvPr>
        </p:nvSpPr>
        <p:spPr>
          <a:xfrm>
            <a:off x="355599" y="270023"/>
            <a:ext cx="8421512" cy="830997"/>
          </a:xfrm>
        </p:spPr>
        <p:txBody>
          <a:bodyPr/>
          <a:lstStyle/>
          <a:p>
            <a:r>
              <a:rPr lang="en-US" dirty="0"/>
              <a:t>Formal Charge</a:t>
            </a:r>
          </a:p>
        </p:txBody>
      </p:sp>
      <p:sp>
        <p:nvSpPr>
          <p:cNvPr id="3" name="Content Placeholder 2">
            <a:extLst>
              <a:ext uri="{FF2B5EF4-FFF2-40B4-BE49-F238E27FC236}">
                <a16:creationId xmlns:a16="http://schemas.microsoft.com/office/drawing/2014/main" id="{837FBC5C-3937-C0AF-9088-94F1503A9DE6}"/>
              </a:ext>
            </a:extLst>
          </p:cNvPr>
          <p:cNvSpPr>
            <a:spLocks noGrp="1"/>
          </p:cNvSpPr>
          <p:nvPr>
            <p:ph idx="1"/>
          </p:nvPr>
        </p:nvSpPr>
        <p:spPr>
          <a:xfrm>
            <a:off x="372533" y="1216241"/>
            <a:ext cx="5855240" cy="5331313"/>
          </a:xfrm>
        </p:spPr>
        <p:txBody>
          <a:bodyPr/>
          <a:lstStyle/>
          <a:p>
            <a:r>
              <a:rPr lang="en-US" sz="2200" dirty="0"/>
              <a:t>We interrupt the </a:t>
            </a:r>
            <a:r>
              <a:rPr lang="en-US" sz="2200" dirty="0">
                <a:solidFill>
                  <a:srgbClr val="FFFF00"/>
                </a:solidFill>
              </a:rPr>
              <a:t>resonance</a:t>
            </a:r>
            <a:r>
              <a:rPr lang="en-US" sz="2200" dirty="0"/>
              <a:t> message to talk about another concept</a:t>
            </a:r>
          </a:p>
          <a:p>
            <a:r>
              <a:rPr lang="en-US" sz="2000" dirty="0"/>
              <a:t>In chemistry, </a:t>
            </a:r>
            <a:r>
              <a:rPr lang="en-US" sz="2000" dirty="0">
                <a:solidFill>
                  <a:srgbClr val="00FF00"/>
                </a:solidFill>
              </a:rPr>
              <a:t>formal charge </a:t>
            </a:r>
            <a:r>
              <a:rPr lang="en-US" sz="2000" dirty="0"/>
              <a:t>is a </a:t>
            </a:r>
            <a:r>
              <a:rPr lang="en-US" sz="2000" dirty="0">
                <a:solidFill>
                  <a:srgbClr val="FFC000"/>
                </a:solidFill>
              </a:rPr>
              <a:t>hypothetical charge </a:t>
            </a:r>
            <a:r>
              <a:rPr lang="en-US" sz="2000" dirty="0"/>
              <a:t>assigned to an </a:t>
            </a:r>
            <a:r>
              <a:rPr lang="en-US" sz="2000" dirty="0">
                <a:solidFill>
                  <a:schemeClr val="accent1">
                    <a:lumMod val="60000"/>
                    <a:lumOff val="40000"/>
                  </a:schemeClr>
                </a:solidFill>
              </a:rPr>
              <a:t>atom</a:t>
            </a:r>
            <a:r>
              <a:rPr lang="en-US" sz="2000" dirty="0"/>
              <a:t> in a </a:t>
            </a:r>
            <a:r>
              <a:rPr lang="en-US" sz="2000" dirty="0">
                <a:solidFill>
                  <a:schemeClr val="accent1">
                    <a:lumMod val="60000"/>
                    <a:lumOff val="40000"/>
                  </a:schemeClr>
                </a:solidFill>
              </a:rPr>
              <a:t>molecule</a:t>
            </a:r>
            <a:r>
              <a:rPr lang="en-US" sz="2000" dirty="0"/>
              <a:t>, </a:t>
            </a:r>
            <a:r>
              <a:rPr lang="en-US" sz="2000" dirty="0">
                <a:solidFill>
                  <a:srgbClr val="FFFF00"/>
                </a:solidFill>
              </a:rPr>
              <a:t>assuming</a:t>
            </a:r>
            <a:r>
              <a:rPr lang="en-US" sz="2000" dirty="0"/>
              <a:t> that the electrons in all </a:t>
            </a:r>
            <a:r>
              <a:rPr lang="en-US" sz="2000" dirty="0">
                <a:solidFill>
                  <a:srgbClr val="FFFF00"/>
                </a:solidFill>
              </a:rPr>
              <a:t>chemical bonds </a:t>
            </a:r>
            <a:r>
              <a:rPr lang="en-US" sz="2000" dirty="0"/>
              <a:t>are </a:t>
            </a:r>
            <a:r>
              <a:rPr lang="en-US" sz="2000" dirty="0">
                <a:solidFill>
                  <a:schemeClr val="accent1">
                    <a:lumMod val="60000"/>
                    <a:lumOff val="40000"/>
                  </a:schemeClr>
                </a:solidFill>
              </a:rPr>
              <a:t>shared equally </a:t>
            </a:r>
            <a:r>
              <a:rPr lang="en-US" sz="2000" dirty="0"/>
              <a:t>between the </a:t>
            </a:r>
            <a:r>
              <a:rPr lang="en-US" sz="2000" dirty="0">
                <a:solidFill>
                  <a:schemeClr val="accent1">
                    <a:lumMod val="60000"/>
                    <a:lumOff val="40000"/>
                  </a:schemeClr>
                </a:solidFill>
              </a:rPr>
              <a:t>bonded atoms</a:t>
            </a:r>
            <a:r>
              <a:rPr lang="en-US" sz="2000" dirty="0"/>
              <a:t>, regardless of their actual </a:t>
            </a:r>
            <a:r>
              <a:rPr lang="en-US" sz="2000" dirty="0">
                <a:solidFill>
                  <a:srgbClr val="FFFF00"/>
                </a:solidFill>
              </a:rPr>
              <a:t>electronegativity</a:t>
            </a:r>
            <a:r>
              <a:rPr lang="en-US" sz="2200" dirty="0">
                <a:solidFill>
                  <a:srgbClr val="FFFF00"/>
                </a:solidFill>
              </a:rPr>
              <a:t>*</a:t>
            </a:r>
          </a:p>
          <a:p>
            <a:pPr marL="457200" indent="-457200">
              <a:buFont typeface="+mj-lt"/>
              <a:buAutoNum type="arabicPeriod"/>
            </a:pPr>
            <a:r>
              <a:rPr lang="en-US" sz="2200" dirty="0"/>
              <a:t>Half of the electrons involved in bonds (single, double, triple) belong to one atom, the other half the other atom</a:t>
            </a:r>
          </a:p>
          <a:p>
            <a:pPr marL="457200" indent="-457200">
              <a:buFont typeface="+mj-lt"/>
              <a:buAutoNum type="arabicPeriod"/>
            </a:pPr>
            <a:r>
              <a:rPr lang="en-US" sz="2200" dirty="0"/>
              <a:t>All nonbonding (“lone pair”) electrons belong to one atom</a:t>
            </a:r>
          </a:p>
          <a:p>
            <a:pPr marL="0" indent="0">
              <a:buNone/>
            </a:pPr>
            <a:endParaRPr lang="en-US" sz="2200" dirty="0"/>
          </a:p>
          <a:p>
            <a:pPr marL="0" indent="0">
              <a:buNone/>
            </a:pPr>
            <a:endParaRPr lang="en-US" sz="2200" dirty="0"/>
          </a:p>
          <a:p>
            <a:pPr marL="0" indent="0">
              <a:buNone/>
            </a:pPr>
            <a:endParaRPr lang="en-US" sz="2200" dirty="0"/>
          </a:p>
          <a:p>
            <a:endParaRPr lang="en-US" sz="2200" dirty="0"/>
          </a:p>
          <a:p>
            <a:endParaRPr lang="en-US" sz="2200" dirty="0"/>
          </a:p>
        </p:txBody>
      </p:sp>
      <p:sp>
        <p:nvSpPr>
          <p:cNvPr id="4" name="Slide Number Placeholder 3">
            <a:extLst>
              <a:ext uri="{FF2B5EF4-FFF2-40B4-BE49-F238E27FC236}">
                <a16:creationId xmlns:a16="http://schemas.microsoft.com/office/drawing/2014/main" id="{F3599801-93F2-8FE9-6438-AF1E26013FE9}"/>
              </a:ext>
            </a:extLst>
          </p:cNvPr>
          <p:cNvSpPr>
            <a:spLocks noGrp="1"/>
          </p:cNvSpPr>
          <p:nvPr>
            <p:ph type="sldNum" sz="quarter" idx="10"/>
          </p:nvPr>
        </p:nvSpPr>
        <p:spPr/>
        <p:txBody>
          <a:bodyPr/>
          <a:lstStyle/>
          <a:p>
            <a:fld id="{5B6962B3-FD4C-44AA-AB11-79423C828F3E}" type="slidenum">
              <a:rPr lang="en-US" smtClean="0"/>
              <a:pPr/>
              <a:t>36</a:t>
            </a:fld>
            <a:endParaRPr lang="en-US" dirty="0"/>
          </a:p>
        </p:txBody>
      </p:sp>
      <p:pic>
        <p:nvPicPr>
          <p:cNvPr id="7" name="Picture 6">
            <a:extLst>
              <a:ext uri="{FF2B5EF4-FFF2-40B4-BE49-F238E27FC236}">
                <a16:creationId xmlns:a16="http://schemas.microsoft.com/office/drawing/2014/main" id="{D472711E-5DD3-9CF4-C07A-783CB248FDFB}"/>
              </a:ext>
            </a:extLst>
          </p:cNvPr>
          <p:cNvPicPr>
            <a:picLocks noChangeAspect="1"/>
          </p:cNvPicPr>
          <p:nvPr/>
        </p:nvPicPr>
        <p:blipFill>
          <a:blip r:embed="rId2"/>
          <a:stretch>
            <a:fillRect/>
          </a:stretch>
        </p:blipFill>
        <p:spPr>
          <a:xfrm>
            <a:off x="6227773" y="1295102"/>
            <a:ext cx="2657846" cy="2133898"/>
          </a:xfrm>
          <a:prstGeom prst="rect">
            <a:avLst/>
          </a:prstGeom>
        </p:spPr>
      </p:pic>
      <p:sp>
        <p:nvSpPr>
          <p:cNvPr id="8" name="Content Placeholder 2">
            <a:extLst>
              <a:ext uri="{FF2B5EF4-FFF2-40B4-BE49-F238E27FC236}">
                <a16:creationId xmlns:a16="http://schemas.microsoft.com/office/drawing/2014/main" id="{9615C054-DD82-FA5A-8ACC-BE709E09EE27}"/>
              </a:ext>
            </a:extLst>
          </p:cNvPr>
          <p:cNvSpPr txBox="1">
            <a:spLocks/>
          </p:cNvSpPr>
          <p:nvPr/>
        </p:nvSpPr>
        <p:spPr bwMode="auto">
          <a:xfrm>
            <a:off x="6227773" y="3471124"/>
            <a:ext cx="2833677" cy="314269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Wingdings" pitchFamily="2" charset="2"/>
              <a:buChar char="Ø"/>
              <a:defRPr sz="1800">
                <a:solidFill>
                  <a:schemeClr val="bg1"/>
                </a:solidFill>
                <a:latin typeface="+mn-lt"/>
              </a:defRPr>
            </a:lvl3pPr>
            <a:lvl4pPr marL="1084263" indent="-288925" algn="l" rtl="0" eaLnBrk="1" fontAlgn="base" hangingPunct="1">
              <a:spcBef>
                <a:spcPct val="20000"/>
              </a:spcBef>
              <a:spcAft>
                <a:spcPct val="0"/>
              </a:spcAft>
              <a:buFont typeface="Courier New" pitchFamily="49" charset="0"/>
              <a:buChar char="o"/>
              <a:defRPr sz="1600">
                <a:solidFill>
                  <a:schemeClr val="bg1"/>
                </a:solidFill>
                <a:latin typeface="+mn-lt"/>
              </a:defRPr>
            </a:lvl4pPr>
            <a:lvl5pPr marL="1377950" indent="-293688" algn="l" rtl="0" eaLnBrk="1" fontAlgn="base" hangingPunct="1">
              <a:spcBef>
                <a:spcPct val="20000"/>
              </a:spcBef>
              <a:spcAft>
                <a:spcPct val="0"/>
              </a:spcAft>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a:lstStyle>
          <a:p>
            <a:pPr marL="0" indent="0">
              <a:buNone/>
            </a:pPr>
            <a:r>
              <a:rPr lang="en-US" sz="2200" b="1" i="1" kern="0" dirty="0">
                <a:solidFill>
                  <a:srgbClr val="FFC000"/>
                </a:solidFill>
              </a:rPr>
              <a:t>Net charge</a:t>
            </a:r>
            <a:br>
              <a:rPr lang="en-US" sz="2200" kern="0" dirty="0">
                <a:solidFill>
                  <a:srgbClr val="FFC000"/>
                </a:solidFill>
              </a:rPr>
            </a:br>
            <a:r>
              <a:rPr lang="en-US" sz="2200" kern="0" dirty="0">
                <a:solidFill>
                  <a:srgbClr val="FFC000"/>
                </a:solidFill>
              </a:rPr>
              <a:t>= 0 + (+1) + (-1)</a:t>
            </a:r>
            <a:br>
              <a:rPr lang="en-US" sz="2200" kern="0" dirty="0">
                <a:solidFill>
                  <a:srgbClr val="FFC000"/>
                </a:solidFill>
              </a:rPr>
            </a:br>
            <a:r>
              <a:rPr lang="en-US" sz="2200" kern="0" dirty="0">
                <a:solidFill>
                  <a:srgbClr val="FFC000"/>
                </a:solidFill>
              </a:rPr>
              <a:t>= 0</a:t>
            </a:r>
          </a:p>
        </p:txBody>
      </p:sp>
    </p:spTree>
    <p:extLst>
      <p:ext uri="{BB962C8B-B14F-4D97-AF65-F5344CB8AC3E}">
        <p14:creationId xmlns:p14="http://schemas.microsoft.com/office/powerpoint/2010/main" val="4243748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4A2FE-11AF-C0A1-A3F4-B5BDE0AF87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666FC1-1F2C-D28A-61FD-87F925E819FD}"/>
              </a:ext>
            </a:extLst>
          </p:cNvPr>
          <p:cNvSpPr>
            <a:spLocks noGrp="1"/>
          </p:cNvSpPr>
          <p:nvPr>
            <p:ph type="title"/>
          </p:nvPr>
        </p:nvSpPr>
        <p:spPr>
          <a:xfrm>
            <a:off x="372532" y="195225"/>
            <a:ext cx="8421512" cy="769441"/>
          </a:xfrm>
        </p:spPr>
        <p:txBody>
          <a:bodyPr/>
          <a:lstStyle/>
          <a:p>
            <a:r>
              <a:rPr lang="en-US" sz="4400" dirty="0"/>
              <a:t>Formal Charge</a:t>
            </a:r>
          </a:p>
        </p:txBody>
      </p:sp>
      <p:sp>
        <p:nvSpPr>
          <p:cNvPr id="3" name="Content Placeholder 2">
            <a:extLst>
              <a:ext uri="{FF2B5EF4-FFF2-40B4-BE49-F238E27FC236}">
                <a16:creationId xmlns:a16="http://schemas.microsoft.com/office/drawing/2014/main" id="{E543CBE0-2A50-9359-0A90-8144B5A93E6A}"/>
              </a:ext>
            </a:extLst>
          </p:cNvPr>
          <p:cNvSpPr>
            <a:spLocks noGrp="1"/>
          </p:cNvSpPr>
          <p:nvPr>
            <p:ph idx="1"/>
          </p:nvPr>
        </p:nvSpPr>
        <p:spPr>
          <a:xfrm>
            <a:off x="372532" y="964666"/>
            <a:ext cx="8511975" cy="2962159"/>
          </a:xfrm>
        </p:spPr>
        <p:txBody>
          <a:bodyPr/>
          <a:lstStyle/>
          <a:p>
            <a:r>
              <a:rPr lang="en-US" sz="2000" dirty="0"/>
              <a:t>You first need to understand how many valence electrons around an atom gives it ZERO charge</a:t>
            </a:r>
          </a:p>
          <a:p>
            <a:pPr marL="0" indent="0" algn="ctr">
              <a:buNone/>
            </a:pPr>
            <a:r>
              <a:rPr lang="en-US" sz="2200" dirty="0">
                <a:solidFill>
                  <a:srgbClr val="FFC000"/>
                </a:solidFill>
              </a:rPr>
              <a:t>Carbon = 4, Nitrogen = 5, Oxygen = 6</a:t>
            </a:r>
          </a:p>
          <a:p>
            <a:r>
              <a:rPr lang="en-US" sz="2000" dirty="0"/>
              <a:t>If </a:t>
            </a:r>
            <a:r>
              <a:rPr lang="en-US" sz="2000" dirty="0">
                <a:solidFill>
                  <a:schemeClr val="accent1">
                    <a:lumMod val="60000"/>
                    <a:lumOff val="40000"/>
                  </a:schemeClr>
                </a:solidFill>
              </a:rPr>
              <a:t>nitrogen</a:t>
            </a:r>
            <a:r>
              <a:rPr lang="en-US" sz="2000" dirty="0"/>
              <a:t> has </a:t>
            </a:r>
            <a:r>
              <a:rPr lang="en-US" sz="2000" b="1" dirty="0">
                <a:solidFill>
                  <a:srgbClr val="00FF00"/>
                </a:solidFill>
              </a:rPr>
              <a:t>4</a:t>
            </a:r>
            <a:r>
              <a:rPr lang="en-US" sz="2000" dirty="0"/>
              <a:t> electrons belonging to it, it is one short of </a:t>
            </a:r>
            <a:r>
              <a:rPr lang="en-US" sz="2000" b="1" dirty="0">
                <a:solidFill>
                  <a:srgbClr val="00FF00"/>
                </a:solidFill>
              </a:rPr>
              <a:t>5</a:t>
            </a:r>
            <a:r>
              <a:rPr lang="en-US" sz="2000" dirty="0"/>
              <a:t>, so its formal charge is </a:t>
            </a:r>
            <a:r>
              <a:rPr lang="en-US" sz="2000" b="1" dirty="0">
                <a:solidFill>
                  <a:srgbClr val="00FF00"/>
                </a:solidFill>
              </a:rPr>
              <a:t>+1</a:t>
            </a:r>
          </a:p>
          <a:p>
            <a:r>
              <a:rPr lang="en-US" sz="2000" dirty="0"/>
              <a:t>If </a:t>
            </a:r>
            <a:r>
              <a:rPr lang="en-US" sz="2000" dirty="0">
                <a:solidFill>
                  <a:schemeClr val="accent1">
                    <a:lumMod val="60000"/>
                    <a:lumOff val="40000"/>
                  </a:schemeClr>
                </a:solidFill>
              </a:rPr>
              <a:t>oxygen</a:t>
            </a:r>
            <a:r>
              <a:rPr lang="en-US" sz="2000" dirty="0"/>
              <a:t> has </a:t>
            </a:r>
            <a:r>
              <a:rPr lang="en-US" sz="2000" b="1" dirty="0">
                <a:solidFill>
                  <a:srgbClr val="00FF00"/>
                </a:solidFill>
              </a:rPr>
              <a:t>7</a:t>
            </a:r>
            <a:r>
              <a:rPr lang="en-US" sz="2000" dirty="0"/>
              <a:t> electrons belonging to it, that is one more than </a:t>
            </a:r>
            <a:r>
              <a:rPr lang="en-US" sz="2000" b="1" dirty="0">
                <a:solidFill>
                  <a:srgbClr val="00FF00"/>
                </a:solidFill>
              </a:rPr>
              <a:t>6</a:t>
            </a:r>
            <a:r>
              <a:rPr lang="en-US" sz="2000" dirty="0"/>
              <a:t>, so its formal charge is </a:t>
            </a:r>
            <a:r>
              <a:rPr lang="en-US" sz="2000" b="1" dirty="0">
                <a:solidFill>
                  <a:srgbClr val="00FF00"/>
                </a:solidFill>
              </a:rPr>
              <a:t>-1</a:t>
            </a:r>
          </a:p>
          <a:p>
            <a:r>
              <a:rPr lang="en-US" sz="2000" dirty="0"/>
              <a:t>Add up all atom formal charges to get the NET charge on molecule</a:t>
            </a:r>
          </a:p>
          <a:p>
            <a:endParaRPr lang="en-US" dirty="0"/>
          </a:p>
        </p:txBody>
      </p:sp>
      <p:sp>
        <p:nvSpPr>
          <p:cNvPr id="4" name="Slide Number Placeholder 3">
            <a:extLst>
              <a:ext uri="{FF2B5EF4-FFF2-40B4-BE49-F238E27FC236}">
                <a16:creationId xmlns:a16="http://schemas.microsoft.com/office/drawing/2014/main" id="{B6856CC6-9DF6-2436-9BD7-25DED3DDDC0E}"/>
              </a:ext>
            </a:extLst>
          </p:cNvPr>
          <p:cNvSpPr>
            <a:spLocks noGrp="1"/>
          </p:cNvSpPr>
          <p:nvPr>
            <p:ph type="sldNum" sz="quarter" idx="10"/>
          </p:nvPr>
        </p:nvSpPr>
        <p:spPr/>
        <p:txBody>
          <a:bodyPr/>
          <a:lstStyle/>
          <a:p>
            <a:fld id="{5B6962B3-FD4C-44AA-AB11-79423C828F3E}" type="slidenum">
              <a:rPr lang="en-US" smtClean="0"/>
              <a:pPr/>
              <a:t>37</a:t>
            </a:fld>
            <a:endParaRPr lang="en-US" dirty="0"/>
          </a:p>
        </p:txBody>
      </p:sp>
      <p:pic>
        <p:nvPicPr>
          <p:cNvPr id="9" name="Picture 8">
            <a:extLst>
              <a:ext uri="{FF2B5EF4-FFF2-40B4-BE49-F238E27FC236}">
                <a16:creationId xmlns:a16="http://schemas.microsoft.com/office/drawing/2014/main" id="{7CE6C943-F3F3-0205-F5BA-18719E9A1961}"/>
              </a:ext>
            </a:extLst>
          </p:cNvPr>
          <p:cNvPicPr>
            <a:picLocks noChangeAspect="1"/>
          </p:cNvPicPr>
          <p:nvPr/>
        </p:nvPicPr>
        <p:blipFill>
          <a:blip r:embed="rId2"/>
          <a:stretch>
            <a:fillRect/>
          </a:stretch>
        </p:blipFill>
        <p:spPr>
          <a:xfrm>
            <a:off x="2412704" y="3926825"/>
            <a:ext cx="5495759" cy="2735950"/>
          </a:xfrm>
          <a:prstGeom prst="rect">
            <a:avLst/>
          </a:prstGeom>
        </p:spPr>
      </p:pic>
    </p:spTree>
    <p:extLst>
      <p:ext uri="{BB962C8B-B14F-4D97-AF65-F5344CB8AC3E}">
        <p14:creationId xmlns:p14="http://schemas.microsoft.com/office/powerpoint/2010/main" val="991656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4A85D-2094-E817-87B5-7E1D39E87D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7F413F-3122-77F6-388A-FDE58FB5B5A5}"/>
              </a:ext>
            </a:extLst>
          </p:cNvPr>
          <p:cNvSpPr>
            <a:spLocks noGrp="1"/>
          </p:cNvSpPr>
          <p:nvPr>
            <p:ph type="title"/>
          </p:nvPr>
        </p:nvSpPr>
        <p:spPr>
          <a:xfrm>
            <a:off x="361243" y="261938"/>
            <a:ext cx="8421512" cy="769441"/>
          </a:xfrm>
        </p:spPr>
        <p:txBody>
          <a:bodyPr/>
          <a:lstStyle/>
          <a:p>
            <a:r>
              <a:rPr lang="en-US" sz="4400" dirty="0"/>
              <a:t>Resonance Observation</a:t>
            </a:r>
          </a:p>
        </p:txBody>
      </p:sp>
      <p:sp>
        <p:nvSpPr>
          <p:cNvPr id="3" name="Content Placeholder 2">
            <a:extLst>
              <a:ext uri="{FF2B5EF4-FFF2-40B4-BE49-F238E27FC236}">
                <a16:creationId xmlns:a16="http://schemas.microsoft.com/office/drawing/2014/main" id="{9DC2C2C5-5D35-8AF9-5D1A-5999A79FC6AE}"/>
              </a:ext>
            </a:extLst>
          </p:cNvPr>
          <p:cNvSpPr>
            <a:spLocks noGrp="1"/>
          </p:cNvSpPr>
          <p:nvPr>
            <p:ph idx="1"/>
          </p:nvPr>
        </p:nvSpPr>
        <p:spPr>
          <a:xfrm>
            <a:off x="434429" y="999063"/>
            <a:ext cx="8275139" cy="5361114"/>
          </a:xfrm>
        </p:spPr>
        <p:txBody>
          <a:bodyPr/>
          <a:lstStyle/>
          <a:p>
            <a:r>
              <a:rPr lang="en-US" dirty="0"/>
              <a:t>Let’s get back to resonance. </a:t>
            </a:r>
            <a:r>
              <a:rPr lang="en-US" dirty="0">
                <a:solidFill>
                  <a:srgbClr val="FFFF00"/>
                </a:solidFill>
              </a:rPr>
              <a:t>Ozone</a:t>
            </a:r>
            <a:r>
              <a:rPr lang="en-US" dirty="0"/>
              <a:t> can have one of two (Lewis) structures</a:t>
            </a:r>
          </a:p>
          <a:p>
            <a:r>
              <a:rPr lang="en-US" dirty="0">
                <a:solidFill>
                  <a:srgbClr val="FFFF00"/>
                </a:solidFill>
              </a:rPr>
              <a:t>Bonds</a:t>
            </a:r>
            <a:r>
              <a:rPr lang="en-US" dirty="0"/>
              <a:t> between atoms have </a:t>
            </a:r>
            <a:r>
              <a:rPr lang="en-US" dirty="0">
                <a:solidFill>
                  <a:srgbClr val="00FF00"/>
                </a:solidFill>
              </a:rPr>
              <a:t>lengths</a:t>
            </a:r>
            <a:r>
              <a:rPr lang="en-US" dirty="0"/>
              <a:t>. It is fact that </a:t>
            </a:r>
            <a:r>
              <a:rPr lang="en-US" dirty="0">
                <a:solidFill>
                  <a:schemeClr val="accent1">
                    <a:lumMod val="60000"/>
                    <a:lumOff val="40000"/>
                  </a:schemeClr>
                </a:solidFill>
              </a:rPr>
              <a:t>double bonds </a:t>
            </a:r>
            <a:r>
              <a:rPr lang="en-US" dirty="0"/>
              <a:t>create a </a:t>
            </a:r>
            <a:r>
              <a:rPr lang="en-US" dirty="0">
                <a:solidFill>
                  <a:srgbClr val="FFFF00"/>
                </a:solidFill>
              </a:rPr>
              <a:t>shorter length </a:t>
            </a:r>
            <a:r>
              <a:rPr lang="en-US" dirty="0"/>
              <a:t>(shorter distance between atoms) than </a:t>
            </a:r>
            <a:r>
              <a:rPr lang="en-US" dirty="0">
                <a:solidFill>
                  <a:schemeClr val="accent1">
                    <a:lumMod val="60000"/>
                    <a:lumOff val="40000"/>
                  </a:schemeClr>
                </a:solidFill>
              </a:rPr>
              <a:t>single bonds</a:t>
            </a:r>
            <a:r>
              <a:rPr lang="en-US" dirty="0"/>
              <a:t> and chemists have ways of determining </a:t>
            </a:r>
            <a:r>
              <a:rPr lang="en-US" dirty="0">
                <a:solidFill>
                  <a:srgbClr val="FFC000"/>
                </a:solidFill>
              </a:rPr>
              <a:t>bond length </a:t>
            </a:r>
          </a:p>
          <a:p>
            <a:r>
              <a:rPr lang="en-US" dirty="0"/>
              <a:t>So chemists should see the central O atom shorter in a terminal O atom than the other</a:t>
            </a:r>
          </a:p>
          <a:p>
            <a:r>
              <a:rPr lang="en-US" dirty="0"/>
              <a:t>But this is not found. The bond lengths are equal</a:t>
            </a:r>
          </a:p>
          <a:p>
            <a:r>
              <a:rPr lang="en-US" dirty="0"/>
              <a:t>Let’s go from observation </a:t>
            </a:r>
            <a:r>
              <a:rPr lang="en-US" dirty="0">
                <a:sym typeface="Wingdings" panose="05000000000000000000" pitchFamily="2" charset="2"/>
              </a:rPr>
              <a:t> hypothesis  experiment  theory</a:t>
            </a:r>
            <a:endParaRPr lang="en-US" dirty="0"/>
          </a:p>
          <a:p>
            <a:endParaRPr lang="en-US" dirty="0"/>
          </a:p>
        </p:txBody>
      </p:sp>
      <p:sp>
        <p:nvSpPr>
          <p:cNvPr id="4" name="Slide Number Placeholder 3">
            <a:extLst>
              <a:ext uri="{FF2B5EF4-FFF2-40B4-BE49-F238E27FC236}">
                <a16:creationId xmlns:a16="http://schemas.microsoft.com/office/drawing/2014/main" id="{9C1FB44F-7B67-DC7D-59DC-BA45377BF02F}"/>
              </a:ext>
            </a:extLst>
          </p:cNvPr>
          <p:cNvSpPr>
            <a:spLocks noGrp="1"/>
          </p:cNvSpPr>
          <p:nvPr>
            <p:ph type="sldNum" sz="quarter" idx="10"/>
          </p:nvPr>
        </p:nvSpPr>
        <p:spPr/>
        <p:txBody>
          <a:bodyPr/>
          <a:lstStyle/>
          <a:p>
            <a:fld id="{5B6962B3-FD4C-44AA-AB11-79423C828F3E}" type="slidenum">
              <a:rPr lang="en-US" smtClean="0"/>
              <a:pPr/>
              <a:t>38</a:t>
            </a:fld>
            <a:endParaRPr lang="en-US" dirty="0"/>
          </a:p>
        </p:txBody>
      </p:sp>
    </p:spTree>
    <p:extLst>
      <p:ext uri="{BB962C8B-B14F-4D97-AF65-F5344CB8AC3E}">
        <p14:creationId xmlns:p14="http://schemas.microsoft.com/office/powerpoint/2010/main" val="117371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48F419-C924-41FA-39F6-767BD96782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DD15E8-BD26-1195-062A-CEB66CFD1FB3}"/>
              </a:ext>
            </a:extLst>
          </p:cNvPr>
          <p:cNvSpPr>
            <a:spLocks noGrp="1"/>
          </p:cNvSpPr>
          <p:nvPr>
            <p:ph type="title"/>
          </p:nvPr>
        </p:nvSpPr>
        <p:spPr>
          <a:xfrm>
            <a:off x="361243" y="261938"/>
            <a:ext cx="8421512" cy="769441"/>
          </a:xfrm>
        </p:spPr>
        <p:txBody>
          <a:bodyPr/>
          <a:lstStyle/>
          <a:p>
            <a:r>
              <a:rPr lang="en-US" sz="4400" dirty="0"/>
              <a:t>Resonance Theory</a:t>
            </a:r>
          </a:p>
        </p:txBody>
      </p:sp>
      <p:sp>
        <p:nvSpPr>
          <p:cNvPr id="3" name="Content Placeholder 2">
            <a:extLst>
              <a:ext uri="{FF2B5EF4-FFF2-40B4-BE49-F238E27FC236}">
                <a16:creationId xmlns:a16="http://schemas.microsoft.com/office/drawing/2014/main" id="{49367811-B0C3-378E-8554-88C46020A032}"/>
              </a:ext>
            </a:extLst>
          </p:cNvPr>
          <p:cNvSpPr>
            <a:spLocks noGrp="1"/>
          </p:cNvSpPr>
          <p:nvPr>
            <p:ph idx="1"/>
          </p:nvPr>
        </p:nvSpPr>
        <p:spPr>
          <a:xfrm>
            <a:off x="434429" y="999063"/>
            <a:ext cx="8275139" cy="5361114"/>
          </a:xfrm>
        </p:spPr>
        <p:txBody>
          <a:bodyPr/>
          <a:lstStyle/>
          <a:p>
            <a:r>
              <a:rPr lang="en-US" dirty="0"/>
              <a:t>If terminal O atoms are equal distance from central O atom, then the two electrons that create the double bond must be </a:t>
            </a:r>
            <a:r>
              <a:rPr lang="en-US" b="1" dirty="0">
                <a:solidFill>
                  <a:srgbClr val="00FF00"/>
                </a:solidFill>
              </a:rPr>
              <a:t>delocalized</a:t>
            </a:r>
            <a:r>
              <a:rPr lang="en-US" dirty="0"/>
              <a:t> across the whole molecule. (Localized means the bonding electrons would not be “spread out” across the molecule but confined between two atoms)</a:t>
            </a:r>
          </a:p>
          <a:p>
            <a:r>
              <a:rPr lang="en-US" dirty="0"/>
              <a:t>This is called a </a:t>
            </a:r>
            <a:r>
              <a:rPr lang="en-US" b="1" dirty="0">
                <a:solidFill>
                  <a:srgbClr val="00FF00"/>
                </a:solidFill>
              </a:rPr>
              <a:t>half-bond</a:t>
            </a:r>
            <a:r>
              <a:rPr lang="en-US" dirty="0"/>
              <a:t> model in explaining resonance</a:t>
            </a:r>
          </a:p>
        </p:txBody>
      </p:sp>
      <p:sp>
        <p:nvSpPr>
          <p:cNvPr id="4" name="Slide Number Placeholder 3">
            <a:extLst>
              <a:ext uri="{FF2B5EF4-FFF2-40B4-BE49-F238E27FC236}">
                <a16:creationId xmlns:a16="http://schemas.microsoft.com/office/drawing/2014/main" id="{F1F7A889-E5FE-570C-9BED-78C471B43CFF}"/>
              </a:ext>
            </a:extLst>
          </p:cNvPr>
          <p:cNvSpPr>
            <a:spLocks noGrp="1"/>
          </p:cNvSpPr>
          <p:nvPr>
            <p:ph type="sldNum" sz="quarter" idx="10"/>
          </p:nvPr>
        </p:nvSpPr>
        <p:spPr/>
        <p:txBody>
          <a:bodyPr/>
          <a:lstStyle/>
          <a:p>
            <a:fld id="{5B6962B3-FD4C-44AA-AB11-79423C828F3E}" type="slidenum">
              <a:rPr lang="en-US" smtClean="0"/>
              <a:pPr/>
              <a:t>39</a:t>
            </a:fld>
            <a:endParaRPr lang="en-US" dirty="0"/>
          </a:p>
        </p:txBody>
      </p:sp>
      <p:pic>
        <p:nvPicPr>
          <p:cNvPr id="6" name="Picture 5">
            <a:extLst>
              <a:ext uri="{FF2B5EF4-FFF2-40B4-BE49-F238E27FC236}">
                <a16:creationId xmlns:a16="http://schemas.microsoft.com/office/drawing/2014/main" id="{3E0DEB61-0CFA-3DC5-1E61-80CDFFA5C17C}"/>
              </a:ext>
            </a:extLst>
          </p:cNvPr>
          <p:cNvPicPr>
            <a:picLocks noChangeAspect="1"/>
          </p:cNvPicPr>
          <p:nvPr/>
        </p:nvPicPr>
        <p:blipFill>
          <a:blip r:embed="rId2"/>
          <a:stretch>
            <a:fillRect/>
          </a:stretch>
        </p:blipFill>
        <p:spPr>
          <a:xfrm>
            <a:off x="2254930" y="4268046"/>
            <a:ext cx="3997318" cy="1990664"/>
          </a:xfrm>
          <a:prstGeom prst="rect">
            <a:avLst/>
          </a:prstGeom>
        </p:spPr>
      </p:pic>
    </p:spTree>
    <p:extLst>
      <p:ext uri="{BB962C8B-B14F-4D97-AF65-F5344CB8AC3E}">
        <p14:creationId xmlns:p14="http://schemas.microsoft.com/office/powerpoint/2010/main" val="2833114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C2AB4-C9B5-7763-67F7-CE61B90110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2D07E5-254D-35BF-4019-088405BA0619}"/>
              </a:ext>
            </a:extLst>
          </p:cNvPr>
          <p:cNvSpPr>
            <a:spLocks noGrp="1"/>
          </p:cNvSpPr>
          <p:nvPr>
            <p:ph type="title"/>
          </p:nvPr>
        </p:nvSpPr>
        <p:spPr>
          <a:xfrm>
            <a:off x="349955" y="425344"/>
            <a:ext cx="8421512" cy="707886"/>
          </a:xfrm>
        </p:spPr>
        <p:txBody>
          <a:bodyPr/>
          <a:lstStyle/>
          <a:p>
            <a:r>
              <a:rPr lang="en-US" sz="4000" dirty="0"/>
              <a:t>Review of Periodic Table Patterns</a:t>
            </a:r>
          </a:p>
        </p:txBody>
      </p:sp>
      <p:sp>
        <p:nvSpPr>
          <p:cNvPr id="3" name="Content Placeholder 2">
            <a:extLst>
              <a:ext uri="{FF2B5EF4-FFF2-40B4-BE49-F238E27FC236}">
                <a16:creationId xmlns:a16="http://schemas.microsoft.com/office/drawing/2014/main" id="{D8AF8F49-9C7F-784B-706C-4E4E3DBE288F}"/>
              </a:ext>
            </a:extLst>
          </p:cNvPr>
          <p:cNvSpPr>
            <a:spLocks noGrp="1"/>
          </p:cNvSpPr>
          <p:nvPr>
            <p:ph idx="1"/>
          </p:nvPr>
        </p:nvSpPr>
        <p:spPr/>
        <p:txBody>
          <a:bodyPr/>
          <a:lstStyle/>
          <a:p>
            <a:r>
              <a:rPr lang="en-US" dirty="0"/>
              <a:t>The electrons given up readily by the metal elements in the Groups 1 and 2 are taken by the Group 16 and 17 non-metal elements on the other (right) side of the Table, which want those electrons to become negatively charged ions (anions)</a:t>
            </a:r>
          </a:p>
          <a:p>
            <a:endParaRPr lang="en-US" dirty="0"/>
          </a:p>
          <a:p>
            <a:r>
              <a:rPr lang="en-US" sz="2800" dirty="0">
                <a:solidFill>
                  <a:srgbClr val="FFC000"/>
                </a:solidFill>
              </a:rPr>
              <a:t>This is all about stability, achieving the lowest energy state. It is about atoms ordering electrons in their orbits in an effort to become like the noble gas Group 18 elements</a:t>
            </a:r>
          </a:p>
          <a:p>
            <a:pPr marL="0" indent="0">
              <a:buNone/>
            </a:pPr>
            <a:endParaRPr lang="en-US" dirty="0"/>
          </a:p>
        </p:txBody>
      </p:sp>
      <p:sp>
        <p:nvSpPr>
          <p:cNvPr id="4" name="Slide Number Placeholder 3">
            <a:extLst>
              <a:ext uri="{FF2B5EF4-FFF2-40B4-BE49-F238E27FC236}">
                <a16:creationId xmlns:a16="http://schemas.microsoft.com/office/drawing/2014/main" id="{E54371A5-C153-4B8C-3420-979E2086DF25}"/>
              </a:ext>
            </a:extLst>
          </p:cNvPr>
          <p:cNvSpPr>
            <a:spLocks noGrp="1"/>
          </p:cNvSpPr>
          <p:nvPr>
            <p:ph type="sldNum" sz="quarter" idx="10"/>
          </p:nvPr>
        </p:nvSpPr>
        <p:spPr/>
        <p:txBody>
          <a:bodyPr/>
          <a:lstStyle/>
          <a:p>
            <a:fld id="{5B6962B3-FD4C-44AA-AB11-79423C828F3E}" type="slidenum">
              <a:rPr lang="en-US" smtClean="0"/>
              <a:pPr/>
              <a:t>4</a:t>
            </a:fld>
            <a:endParaRPr lang="en-US" dirty="0"/>
          </a:p>
        </p:txBody>
      </p:sp>
    </p:spTree>
    <p:extLst>
      <p:ext uri="{BB962C8B-B14F-4D97-AF65-F5344CB8AC3E}">
        <p14:creationId xmlns:p14="http://schemas.microsoft.com/office/powerpoint/2010/main" val="988168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07E30-C4E4-A821-7B67-3D003D75A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2B5FA1-6F57-B25F-145F-2E4B9AF1C2D8}"/>
              </a:ext>
            </a:extLst>
          </p:cNvPr>
          <p:cNvSpPr>
            <a:spLocks noGrp="1"/>
          </p:cNvSpPr>
          <p:nvPr>
            <p:ph type="title"/>
          </p:nvPr>
        </p:nvSpPr>
        <p:spPr>
          <a:xfrm>
            <a:off x="372532" y="141303"/>
            <a:ext cx="8421512" cy="769441"/>
          </a:xfrm>
        </p:spPr>
        <p:txBody>
          <a:bodyPr/>
          <a:lstStyle/>
          <a:p>
            <a:r>
              <a:rPr lang="en-US" sz="4400" dirty="0"/>
              <a:t>Octet Rule Exceptions</a:t>
            </a:r>
          </a:p>
        </p:txBody>
      </p:sp>
      <p:sp>
        <p:nvSpPr>
          <p:cNvPr id="3" name="Content Placeholder 2">
            <a:extLst>
              <a:ext uri="{FF2B5EF4-FFF2-40B4-BE49-F238E27FC236}">
                <a16:creationId xmlns:a16="http://schemas.microsoft.com/office/drawing/2014/main" id="{1709CD72-5310-C51D-8229-51E82D7E2A79}"/>
              </a:ext>
            </a:extLst>
          </p:cNvPr>
          <p:cNvSpPr>
            <a:spLocks noGrp="1"/>
          </p:cNvSpPr>
          <p:nvPr>
            <p:ph idx="1"/>
          </p:nvPr>
        </p:nvSpPr>
        <p:spPr>
          <a:xfrm>
            <a:off x="372532" y="1116511"/>
            <a:ext cx="8387645" cy="5215465"/>
          </a:xfrm>
        </p:spPr>
        <p:txBody>
          <a:bodyPr/>
          <a:lstStyle/>
          <a:p>
            <a:r>
              <a:rPr lang="en-US" dirty="0"/>
              <a:t>Usually electrons want to exist as pairs in orbitals</a:t>
            </a:r>
          </a:p>
          <a:p>
            <a:r>
              <a:rPr lang="en-US" dirty="0"/>
              <a:t>This is their more stable configuration</a:t>
            </a:r>
          </a:p>
          <a:p>
            <a:r>
              <a:rPr lang="en-US" dirty="0"/>
              <a:t>But there are molecules that are semi-stable with an </a:t>
            </a:r>
            <a:r>
              <a:rPr lang="en-US" dirty="0">
                <a:solidFill>
                  <a:srgbClr val="00FF00"/>
                </a:solidFill>
              </a:rPr>
              <a:t>odd number </a:t>
            </a:r>
            <a:r>
              <a:rPr lang="en-US" dirty="0"/>
              <a:t>of electrons: </a:t>
            </a:r>
            <a:r>
              <a:rPr lang="en-US" b="1" dirty="0">
                <a:solidFill>
                  <a:srgbClr val="FFFF00"/>
                </a:solidFill>
              </a:rPr>
              <a:t>NO, NO</a:t>
            </a:r>
            <a:r>
              <a:rPr lang="en-US" b="1" baseline="-25000" dirty="0">
                <a:solidFill>
                  <a:srgbClr val="FFFF00"/>
                </a:solidFill>
              </a:rPr>
              <a:t>2</a:t>
            </a:r>
            <a:r>
              <a:rPr lang="en-US" b="1" dirty="0">
                <a:solidFill>
                  <a:srgbClr val="FFFF00"/>
                </a:solidFill>
              </a:rPr>
              <a:t>, ClO</a:t>
            </a:r>
            <a:r>
              <a:rPr lang="en-US" b="1" baseline="-25000" dirty="0">
                <a:solidFill>
                  <a:srgbClr val="FFFF00"/>
                </a:solidFill>
              </a:rPr>
              <a:t>2</a:t>
            </a:r>
          </a:p>
        </p:txBody>
      </p:sp>
      <p:sp>
        <p:nvSpPr>
          <p:cNvPr id="4" name="Slide Number Placeholder 3">
            <a:extLst>
              <a:ext uri="{FF2B5EF4-FFF2-40B4-BE49-F238E27FC236}">
                <a16:creationId xmlns:a16="http://schemas.microsoft.com/office/drawing/2014/main" id="{1F12324A-4279-CCE3-656A-D78EE2995E58}"/>
              </a:ext>
            </a:extLst>
          </p:cNvPr>
          <p:cNvSpPr>
            <a:spLocks noGrp="1"/>
          </p:cNvSpPr>
          <p:nvPr>
            <p:ph type="sldNum" sz="quarter" idx="10"/>
          </p:nvPr>
        </p:nvSpPr>
        <p:spPr/>
        <p:txBody>
          <a:bodyPr/>
          <a:lstStyle/>
          <a:p>
            <a:fld id="{5B6962B3-FD4C-44AA-AB11-79423C828F3E}" type="slidenum">
              <a:rPr lang="en-US" smtClean="0"/>
              <a:pPr/>
              <a:t>40</a:t>
            </a:fld>
            <a:endParaRPr lang="en-US" dirty="0"/>
          </a:p>
        </p:txBody>
      </p:sp>
      <p:pic>
        <p:nvPicPr>
          <p:cNvPr id="10" name="Picture 9">
            <a:extLst>
              <a:ext uri="{FF2B5EF4-FFF2-40B4-BE49-F238E27FC236}">
                <a16:creationId xmlns:a16="http://schemas.microsoft.com/office/drawing/2014/main" id="{758C9C60-3AC4-621B-DAE8-93C806E2B65C}"/>
              </a:ext>
            </a:extLst>
          </p:cNvPr>
          <p:cNvPicPr>
            <a:picLocks noChangeAspect="1"/>
          </p:cNvPicPr>
          <p:nvPr/>
        </p:nvPicPr>
        <p:blipFill>
          <a:blip r:embed="rId2"/>
          <a:stretch>
            <a:fillRect/>
          </a:stretch>
        </p:blipFill>
        <p:spPr>
          <a:xfrm>
            <a:off x="1264680" y="4087656"/>
            <a:ext cx="6603347" cy="2285082"/>
          </a:xfrm>
          <a:prstGeom prst="rect">
            <a:avLst/>
          </a:prstGeom>
        </p:spPr>
      </p:pic>
    </p:spTree>
    <p:extLst>
      <p:ext uri="{BB962C8B-B14F-4D97-AF65-F5344CB8AC3E}">
        <p14:creationId xmlns:p14="http://schemas.microsoft.com/office/powerpoint/2010/main" val="3268341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51B2AD-69FC-5432-A68D-4A242D779D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3E2CDC-8700-410D-9E5B-0BDA49C9793C}"/>
              </a:ext>
            </a:extLst>
          </p:cNvPr>
          <p:cNvSpPr>
            <a:spLocks noGrp="1"/>
          </p:cNvSpPr>
          <p:nvPr>
            <p:ph type="title"/>
          </p:nvPr>
        </p:nvSpPr>
        <p:spPr>
          <a:xfrm>
            <a:off x="372532" y="141303"/>
            <a:ext cx="8421512" cy="769441"/>
          </a:xfrm>
        </p:spPr>
        <p:txBody>
          <a:bodyPr/>
          <a:lstStyle/>
          <a:p>
            <a:r>
              <a:rPr lang="en-US" sz="4400" dirty="0"/>
              <a:t>Octet Rule Exceptions</a:t>
            </a:r>
          </a:p>
        </p:txBody>
      </p:sp>
      <p:sp>
        <p:nvSpPr>
          <p:cNvPr id="3" name="Content Placeholder 2">
            <a:extLst>
              <a:ext uri="{FF2B5EF4-FFF2-40B4-BE49-F238E27FC236}">
                <a16:creationId xmlns:a16="http://schemas.microsoft.com/office/drawing/2014/main" id="{2C22987B-4F80-5EB0-7559-D565706C4509}"/>
              </a:ext>
            </a:extLst>
          </p:cNvPr>
          <p:cNvSpPr>
            <a:spLocks noGrp="1"/>
          </p:cNvSpPr>
          <p:nvPr>
            <p:ph idx="1"/>
          </p:nvPr>
        </p:nvSpPr>
        <p:spPr>
          <a:xfrm>
            <a:off x="372532" y="1116511"/>
            <a:ext cx="8387645" cy="5215465"/>
          </a:xfrm>
        </p:spPr>
        <p:txBody>
          <a:bodyPr/>
          <a:lstStyle/>
          <a:p>
            <a:r>
              <a:rPr lang="en-US" dirty="0">
                <a:solidFill>
                  <a:srgbClr val="00FF00"/>
                </a:solidFill>
              </a:rPr>
              <a:t>Electron-deficient molecules </a:t>
            </a:r>
            <a:r>
              <a:rPr lang="en-US" dirty="0"/>
              <a:t>are another exception</a:t>
            </a:r>
          </a:p>
          <a:p>
            <a:r>
              <a:rPr lang="en-US" b="1" dirty="0">
                <a:solidFill>
                  <a:srgbClr val="FFC000"/>
                </a:solidFill>
              </a:rPr>
              <a:t>Beryllium</a:t>
            </a:r>
            <a:r>
              <a:rPr lang="en-US" dirty="0"/>
              <a:t> can have just a </a:t>
            </a:r>
            <a:r>
              <a:rPr lang="en-US" dirty="0">
                <a:solidFill>
                  <a:schemeClr val="accent1">
                    <a:lumMod val="60000"/>
                    <a:lumOff val="40000"/>
                  </a:schemeClr>
                </a:solidFill>
              </a:rPr>
              <a:t>quartet</a:t>
            </a:r>
            <a:r>
              <a:rPr lang="en-US" dirty="0"/>
              <a:t> (4 electrons) and </a:t>
            </a:r>
            <a:r>
              <a:rPr lang="en-US" b="1" dirty="0">
                <a:solidFill>
                  <a:srgbClr val="FFC000"/>
                </a:solidFill>
              </a:rPr>
              <a:t>boron</a:t>
            </a:r>
            <a:r>
              <a:rPr lang="en-US" dirty="0"/>
              <a:t> can have just a </a:t>
            </a:r>
            <a:r>
              <a:rPr lang="en-US" dirty="0">
                <a:solidFill>
                  <a:schemeClr val="accent1">
                    <a:lumMod val="60000"/>
                    <a:lumOff val="40000"/>
                  </a:schemeClr>
                </a:solidFill>
              </a:rPr>
              <a:t>sextet</a:t>
            </a:r>
            <a:r>
              <a:rPr lang="en-US" dirty="0"/>
              <a:t> (6 electrons) </a:t>
            </a:r>
          </a:p>
          <a:p>
            <a:endParaRPr lang="en-US" dirty="0"/>
          </a:p>
          <a:p>
            <a:endParaRPr lang="en-US" dirty="0"/>
          </a:p>
          <a:p>
            <a:endParaRPr lang="en-US" dirty="0"/>
          </a:p>
          <a:p>
            <a:endParaRPr lang="en-US" dirty="0"/>
          </a:p>
          <a:p>
            <a:endParaRPr lang="en-US" dirty="0"/>
          </a:p>
          <a:p>
            <a:r>
              <a:rPr lang="en-US" dirty="0"/>
              <a:t>Another exception are atoms with MORE than </a:t>
            </a:r>
            <a:r>
              <a:rPr lang="en-US" dirty="0">
                <a:solidFill>
                  <a:schemeClr val="accent1">
                    <a:lumMod val="60000"/>
                    <a:lumOff val="40000"/>
                  </a:schemeClr>
                </a:solidFill>
              </a:rPr>
              <a:t>octet</a:t>
            </a:r>
            <a:r>
              <a:rPr lang="en-US" dirty="0"/>
              <a:t>: these are </a:t>
            </a:r>
            <a:r>
              <a:rPr lang="en-US" dirty="0">
                <a:solidFill>
                  <a:schemeClr val="accent1">
                    <a:lumMod val="60000"/>
                    <a:lumOff val="40000"/>
                  </a:schemeClr>
                </a:solidFill>
              </a:rPr>
              <a:t>expanded valence shell</a:t>
            </a:r>
            <a:r>
              <a:rPr lang="en-US" dirty="0"/>
              <a:t> but these are not covered in this course</a:t>
            </a:r>
          </a:p>
        </p:txBody>
      </p:sp>
      <p:sp>
        <p:nvSpPr>
          <p:cNvPr id="4" name="Slide Number Placeholder 3">
            <a:extLst>
              <a:ext uri="{FF2B5EF4-FFF2-40B4-BE49-F238E27FC236}">
                <a16:creationId xmlns:a16="http://schemas.microsoft.com/office/drawing/2014/main" id="{F3EDCEE0-36E9-9C46-6A55-21FF0B8A51CD}"/>
              </a:ext>
            </a:extLst>
          </p:cNvPr>
          <p:cNvSpPr>
            <a:spLocks noGrp="1"/>
          </p:cNvSpPr>
          <p:nvPr>
            <p:ph type="sldNum" sz="quarter" idx="10"/>
          </p:nvPr>
        </p:nvSpPr>
        <p:spPr/>
        <p:txBody>
          <a:bodyPr/>
          <a:lstStyle/>
          <a:p>
            <a:fld id="{5B6962B3-FD4C-44AA-AB11-79423C828F3E}" type="slidenum">
              <a:rPr lang="en-US" smtClean="0"/>
              <a:pPr/>
              <a:t>41</a:t>
            </a:fld>
            <a:endParaRPr lang="en-US" dirty="0"/>
          </a:p>
        </p:txBody>
      </p:sp>
      <p:pic>
        <p:nvPicPr>
          <p:cNvPr id="6" name="Picture 5">
            <a:extLst>
              <a:ext uri="{FF2B5EF4-FFF2-40B4-BE49-F238E27FC236}">
                <a16:creationId xmlns:a16="http://schemas.microsoft.com/office/drawing/2014/main" id="{E2DE96C5-91FB-A115-AA85-64B29EF9B3D0}"/>
              </a:ext>
            </a:extLst>
          </p:cNvPr>
          <p:cNvPicPr>
            <a:picLocks noChangeAspect="1"/>
          </p:cNvPicPr>
          <p:nvPr/>
        </p:nvPicPr>
        <p:blipFill>
          <a:blip r:embed="rId2"/>
          <a:stretch>
            <a:fillRect/>
          </a:stretch>
        </p:blipFill>
        <p:spPr>
          <a:xfrm>
            <a:off x="1359203" y="2766644"/>
            <a:ext cx="3131303" cy="1112437"/>
          </a:xfrm>
          <a:prstGeom prst="rect">
            <a:avLst/>
          </a:prstGeom>
        </p:spPr>
      </p:pic>
      <p:pic>
        <p:nvPicPr>
          <p:cNvPr id="8" name="Picture 7">
            <a:extLst>
              <a:ext uri="{FF2B5EF4-FFF2-40B4-BE49-F238E27FC236}">
                <a16:creationId xmlns:a16="http://schemas.microsoft.com/office/drawing/2014/main" id="{E2E806B2-4612-27FB-AD78-4797455ADEB1}"/>
              </a:ext>
            </a:extLst>
          </p:cNvPr>
          <p:cNvPicPr>
            <a:picLocks noChangeAspect="1"/>
          </p:cNvPicPr>
          <p:nvPr/>
        </p:nvPicPr>
        <p:blipFill>
          <a:blip r:embed="rId3"/>
          <a:stretch>
            <a:fillRect/>
          </a:stretch>
        </p:blipFill>
        <p:spPr>
          <a:xfrm>
            <a:off x="5616909" y="2522652"/>
            <a:ext cx="1714739" cy="1600423"/>
          </a:xfrm>
          <a:prstGeom prst="rect">
            <a:avLst/>
          </a:prstGeom>
        </p:spPr>
      </p:pic>
    </p:spTree>
    <p:extLst>
      <p:ext uri="{BB962C8B-B14F-4D97-AF65-F5344CB8AC3E}">
        <p14:creationId xmlns:p14="http://schemas.microsoft.com/office/powerpoint/2010/main" val="1415393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E3E0C7-F19B-C006-D2E9-397780B07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7ACE57-75AE-85A3-5144-054315EC9F25}"/>
              </a:ext>
            </a:extLst>
          </p:cNvPr>
          <p:cNvSpPr>
            <a:spLocks noGrp="1"/>
          </p:cNvSpPr>
          <p:nvPr>
            <p:ph type="title"/>
          </p:nvPr>
        </p:nvSpPr>
        <p:spPr/>
        <p:txBody>
          <a:bodyPr/>
          <a:lstStyle/>
          <a:p>
            <a:r>
              <a:rPr lang="en-US" dirty="0"/>
              <a:t>Molecular Shape Prediction</a:t>
            </a:r>
          </a:p>
        </p:txBody>
      </p:sp>
      <p:sp>
        <p:nvSpPr>
          <p:cNvPr id="3" name="Content Placeholder 2">
            <a:extLst>
              <a:ext uri="{FF2B5EF4-FFF2-40B4-BE49-F238E27FC236}">
                <a16:creationId xmlns:a16="http://schemas.microsoft.com/office/drawing/2014/main" id="{D75433B0-68E5-0D21-92EC-83B5A67E66C9}"/>
              </a:ext>
            </a:extLst>
          </p:cNvPr>
          <p:cNvSpPr>
            <a:spLocks noGrp="1"/>
          </p:cNvSpPr>
          <p:nvPr>
            <p:ph idx="1"/>
          </p:nvPr>
        </p:nvSpPr>
        <p:spPr/>
        <p:txBody>
          <a:bodyPr/>
          <a:lstStyle/>
          <a:p>
            <a:r>
              <a:rPr lang="en-US" dirty="0"/>
              <a:t>All molecules have </a:t>
            </a:r>
            <a:r>
              <a:rPr lang="en-US" dirty="0">
                <a:solidFill>
                  <a:srgbClr val="00FF00"/>
                </a:solidFill>
              </a:rPr>
              <a:t>shapes</a:t>
            </a:r>
            <a:r>
              <a:rPr lang="en-US" dirty="0"/>
              <a:t>, </a:t>
            </a:r>
            <a:r>
              <a:rPr lang="en-US" dirty="0">
                <a:solidFill>
                  <a:srgbClr val="00FF00"/>
                </a:solidFill>
              </a:rPr>
              <a:t>geometric characteristics</a:t>
            </a:r>
          </a:p>
          <a:p>
            <a:r>
              <a:rPr lang="en-US" dirty="0"/>
              <a:t>Electrons around </a:t>
            </a:r>
            <a:r>
              <a:rPr lang="en-US" dirty="0">
                <a:solidFill>
                  <a:srgbClr val="FFFF00"/>
                </a:solidFill>
              </a:rPr>
              <a:t>atoms</a:t>
            </a:r>
            <a:r>
              <a:rPr lang="en-US" dirty="0"/>
              <a:t> exist</a:t>
            </a:r>
          </a:p>
          <a:p>
            <a:pPr lvl="1"/>
            <a:r>
              <a:rPr lang="en-US" sz="2400" dirty="0"/>
              <a:t>in </a:t>
            </a:r>
            <a:r>
              <a:rPr lang="en-US" sz="2400" dirty="0">
                <a:solidFill>
                  <a:schemeClr val="accent1">
                    <a:lumMod val="60000"/>
                    <a:lumOff val="40000"/>
                  </a:schemeClr>
                </a:solidFill>
              </a:rPr>
              <a:t>bonding</a:t>
            </a:r>
            <a:r>
              <a:rPr lang="en-US" sz="2400" dirty="0"/>
              <a:t> </a:t>
            </a:r>
            <a:r>
              <a:rPr lang="en-US" sz="2400" dirty="0">
                <a:solidFill>
                  <a:schemeClr val="accent1">
                    <a:lumMod val="60000"/>
                    <a:lumOff val="40000"/>
                  </a:schemeClr>
                </a:solidFill>
              </a:rPr>
              <a:t>pairs</a:t>
            </a:r>
            <a:r>
              <a:rPr lang="en-US" sz="2400" dirty="0"/>
              <a:t>—connection between atoms</a:t>
            </a:r>
          </a:p>
          <a:p>
            <a:pPr lvl="1"/>
            <a:r>
              <a:rPr lang="en-US" sz="2400" dirty="0"/>
              <a:t>in </a:t>
            </a:r>
            <a:r>
              <a:rPr lang="en-US" sz="2400" dirty="0">
                <a:solidFill>
                  <a:schemeClr val="accent1">
                    <a:lumMod val="60000"/>
                    <a:lumOff val="40000"/>
                  </a:schemeClr>
                </a:solidFill>
              </a:rPr>
              <a:t>nonbonding</a:t>
            </a:r>
            <a:r>
              <a:rPr lang="en-US" sz="2400" dirty="0"/>
              <a:t> </a:t>
            </a:r>
            <a:r>
              <a:rPr lang="en-US" sz="2400" dirty="0">
                <a:solidFill>
                  <a:schemeClr val="accent1">
                    <a:lumMod val="60000"/>
                    <a:lumOff val="40000"/>
                  </a:schemeClr>
                </a:solidFill>
              </a:rPr>
              <a:t>pairs</a:t>
            </a:r>
            <a:r>
              <a:rPr lang="en-US" sz="2400" dirty="0"/>
              <a:t> (</a:t>
            </a:r>
            <a:r>
              <a:rPr lang="en-US" sz="2400" dirty="0">
                <a:solidFill>
                  <a:srgbClr val="FFC000"/>
                </a:solidFill>
              </a:rPr>
              <a:t>lone pairs</a:t>
            </a:r>
            <a:r>
              <a:rPr lang="en-US" sz="2400" dirty="0"/>
              <a:t>)</a:t>
            </a:r>
          </a:p>
          <a:p>
            <a:r>
              <a:rPr lang="en-US" sz="2800" dirty="0"/>
              <a:t>Electrons are all negatively charged and want to repel from each other</a:t>
            </a:r>
          </a:p>
          <a:p>
            <a:r>
              <a:rPr lang="en-US" sz="2800" dirty="0"/>
              <a:t>This repulsion is what defines/contributes to bonded atoms creating space with each other in shaping the molecule</a:t>
            </a:r>
          </a:p>
          <a:p>
            <a:endParaRPr lang="en-US" sz="2800" dirty="0"/>
          </a:p>
        </p:txBody>
      </p:sp>
      <p:sp>
        <p:nvSpPr>
          <p:cNvPr id="4" name="Slide Number Placeholder 3">
            <a:extLst>
              <a:ext uri="{FF2B5EF4-FFF2-40B4-BE49-F238E27FC236}">
                <a16:creationId xmlns:a16="http://schemas.microsoft.com/office/drawing/2014/main" id="{D9D2A053-8F5C-6809-26F2-C94106A0D988}"/>
              </a:ext>
            </a:extLst>
          </p:cNvPr>
          <p:cNvSpPr>
            <a:spLocks noGrp="1"/>
          </p:cNvSpPr>
          <p:nvPr>
            <p:ph type="sldNum" sz="quarter" idx="10"/>
          </p:nvPr>
        </p:nvSpPr>
        <p:spPr/>
        <p:txBody>
          <a:bodyPr/>
          <a:lstStyle/>
          <a:p>
            <a:fld id="{5B6962B3-FD4C-44AA-AB11-79423C828F3E}" type="slidenum">
              <a:rPr lang="en-US" smtClean="0"/>
              <a:pPr/>
              <a:t>42</a:t>
            </a:fld>
            <a:endParaRPr lang="en-US" dirty="0"/>
          </a:p>
        </p:txBody>
      </p:sp>
    </p:spTree>
    <p:extLst>
      <p:ext uri="{BB962C8B-B14F-4D97-AF65-F5344CB8AC3E}">
        <p14:creationId xmlns:p14="http://schemas.microsoft.com/office/powerpoint/2010/main" val="3130631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74237-2D6C-5E5E-4206-283C7CF5CF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AD301C-1B69-BA1E-D994-7F046C4DA700}"/>
              </a:ext>
            </a:extLst>
          </p:cNvPr>
          <p:cNvSpPr>
            <a:spLocks noGrp="1"/>
          </p:cNvSpPr>
          <p:nvPr>
            <p:ph type="title"/>
          </p:nvPr>
        </p:nvSpPr>
        <p:spPr/>
        <p:txBody>
          <a:bodyPr/>
          <a:lstStyle/>
          <a:p>
            <a:r>
              <a:rPr lang="en-US" dirty="0"/>
              <a:t>VSEPR</a:t>
            </a:r>
          </a:p>
        </p:txBody>
      </p:sp>
      <p:sp>
        <p:nvSpPr>
          <p:cNvPr id="3" name="Content Placeholder 2">
            <a:extLst>
              <a:ext uri="{FF2B5EF4-FFF2-40B4-BE49-F238E27FC236}">
                <a16:creationId xmlns:a16="http://schemas.microsoft.com/office/drawing/2014/main" id="{8F86DF63-1E5B-7760-F6FE-C4395998B7F3}"/>
              </a:ext>
            </a:extLst>
          </p:cNvPr>
          <p:cNvSpPr>
            <a:spLocks noGrp="1"/>
          </p:cNvSpPr>
          <p:nvPr>
            <p:ph idx="1"/>
          </p:nvPr>
        </p:nvSpPr>
        <p:spPr/>
        <p:txBody>
          <a:bodyPr/>
          <a:lstStyle/>
          <a:p>
            <a:r>
              <a:rPr lang="en-US" sz="2800" dirty="0"/>
              <a:t>Two components to</a:t>
            </a:r>
            <a:br>
              <a:rPr lang="en-US" sz="2800" dirty="0"/>
            </a:br>
            <a:r>
              <a:rPr lang="en-US" sz="2800" b="1" dirty="0">
                <a:solidFill>
                  <a:srgbClr val="00FF00"/>
                </a:solidFill>
              </a:rPr>
              <a:t>Valence Shell Electron Pair Repulsion</a:t>
            </a:r>
          </a:p>
          <a:p>
            <a:pPr marL="688975" lvl="1" indent="-457200">
              <a:buFont typeface="+mj-lt"/>
              <a:buAutoNum type="arabicPeriod"/>
            </a:pPr>
            <a:r>
              <a:rPr lang="en-US" sz="2600" b="1" dirty="0">
                <a:solidFill>
                  <a:srgbClr val="00FF00"/>
                </a:solidFill>
              </a:rPr>
              <a:t>Electron Group Geometry</a:t>
            </a:r>
            <a:r>
              <a:rPr lang="en-US" sz="2600" dirty="0"/>
              <a:t>: this about how groups of electrons arrange from each other</a:t>
            </a:r>
          </a:p>
          <a:p>
            <a:pPr marL="1028700" lvl="2" indent="-342900" defTabSz="1085850">
              <a:buFont typeface="Courier New" panose="02070309020205020404" pitchFamily="49" charset="0"/>
              <a:buChar char="o"/>
            </a:pPr>
            <a:r>
              <a:rPr lang="en-US" sz="2600" b="1" dirty="0">
                <a:solidFill>
                  <a:schemeClr val="accent1">
                    <a:lumMod val="60000"/>
                    <a:lumOff val="40000"/>
                  </a:schemeClr>
                </a:solidFill>
              </a:rPr>
              <a:t>Bonding electron pairs </a:t>
            </a:r>
            <a:r>
              <a:rPr lang="en-US" sz="2600" dirty="0"/>
              <a:t>whether </a:t>
            </a:r>
            <a:r>
              <a:rPr lang="en-US" sz="2600" dirty="0">
                <a:solidFill>
                  <a:srgbClr val="FFFF00"/>
                </a:solidFill>
              </a:rPr>
              <a:t>single</a:t>
            </a:r>
            <a:r>
              <a:rPr lang="en-US" sz="2600" dirty="0"/>
              <a:t>, </a:t>
            </a:r>
            <a:r>
              <a:rPr lang="en-US" sz="2600" dirty="0">
                <a:solidFill>
                  <a:srgbClr val="FFFF00"/>
                </a:solidFill>
              </a:rPr>
              <a:t>double</a:t>
            </a:r>
            <a:r>
              <a:rPr lang="en-US" sz="2600" dirty="0"/>
              <a:t>, </a:t>
            </a:r>
            <a:r>
              <a:rPr lang="en-US" sz="2600" dirty="0">
                <a:solidFill>
                  <a:srgbClr val="FFFF00"/>
                </a:solidFill>
              </a:rPr>
              <a:t>triple</a:t>
            </a:r>
            <a:r>
              <a:rPr lang="en-US" sz="2600" dirty="0"/>
              <a:t> bonds are </a:t>
            </a:r>
            <a:r>
              <a:rPr lang="en-US" sz="2600" dirty="0">
                <a:solidFill>
                  <a:srgbClr val="92D050"/>
                </a:solidFill>
              </a:rPr>
              <a:t>one group</a:t>
            </a:r>
          </a:p>
          <a:p>
            <a:pPr marL="1028700" lvl="2" indent="-342900" defTabSz="1085850">
              <a:buFont typeface="Courier New" panose="02070309020205020404" pitchFamily="49" charset="0"/>
              <a:buChar char="o"/>
            </a:pPr>
            <a:r>
              <a:rPr lang="en-US" sz="2600" b="1" dirty="0">
                <a:solidFill>
                  <a:schemeClr val="accent1">
                    <a:lumMod val="60000"/>
                    <a:lumOff val="40000"/>
                  </a:schemeClr>
                </a:solidFill>
              </a:rPr>
              <a:t>Nonbonding pairs</a:t>
            </a:r>
            <a:r>
              <a:rPr lang="en-US" sz="2600" dirty="0"/>
              <a:t> are </a:t>
            </a:r>
            <a:r>
              <a:rPr lang="en-US" sz="2600" dirty="0">
                <a:solidFill>
                  <a:srgbClr val="92D050"/>
                </a:solidFill>
              </a:rPr>
              <a:t>another group</a:t>
            </a:r>
          </a:p>
          <a:p>
            <a:pPr marL="688975" lvl="1" indent="-457200">
              <a:buFont typeface="+mj-lt"/>
              <a:buAutoNum type="arabicPeriod"/>
            </a:pPr>
            <a:r>
              <a:rPr lang="en-US" sz="2600" b="1" dirty="0">
                <a:solidFill>
                  <a:srgbClr val="00FF00"/>
                </a:solidFill>
              </a:rPr>
              <a:t>Molecular Geometry</a:t>
            </a:r>
            <a:r>
              <a:rPr lang="en-US" sz="2600" dirty="0"/>
              <a:t>: this looks at how atoms arrange in a molecule</a:t>
            </a:r>
          </a:p>
        </p:txBody>
      </p:sp>
      <p:sp>
        <p:nvSpPr>
          <p:cNvPr id="4" name="Slide Number Placeholder 3">
            <a:extLst>
              <a:ext uri="{FF2B5EF4-FFF2-40B4-BE49-F238E27FC236}">
                <a16:creationId xmlns:a16="http://schemas.microsoft.com/office/drawing/2014/main" id="{FE0A8623-517A-7E5D-C29A-DFAA28AB4E47}"/>
              </a:ext>
            </a:extLst>
          </p:cNvPr>
          <p:cNvSpPr>
            <a:spLocks noGrp="1"/>
          </p:cNvSpPr>
          <p:nvPr>
            <p:ph type="sldNum" sz="quarter" idx="10"/>
          </p:nvPr>
        </p:nvSpPr>
        <p:spPr/>
        <p:txBody>
          <a:bodyPr/>
          <a:lstStyle/>
          <a:p>
            <a:fld id="{5B6962B3-FD4C-44AA-AB11-79423C828F3E}" type="slidenum">
              <a:rPr lang="en-US" smtClean="0"/>
              <a:pPr/>
              <a:t>43</a:t>
            </a:fld>
            <a:endParaRPr lang="en-US" dirty="0"/>
          </a:p>
        </p:txBody>
      </p:sp>
    </p:spTree>
    <p:extLst>
      <p:ext uri="{BB962C8B-B14F-4D97-AF65-F5344CB8AC3E}">
        <p14:creationId xmlns:p14="http://schemas.microsoft.com/office/powerpoint/2010/main" val="40075039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4A152C-9355-75AF-B8B3-C03784A121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80A747-55CC-1479-8AF7-B0E3C1F76878}"/>
              </a:ext>
            </a:extLst>
          </p:cNvPr>
          <p:cNvSpPr>
            <a:spLocks noGrp="1"/>
          </p:cNvSpPr>
          <p:nvPr>
            <p:ph type="title"/>
          </p:nvPr>
        </p:nvSpPr>
        <p:spPr>
          <a:xfrm>
            <a:off x="338666" y="223116"/>
            <a:ext cx="8421512" cy="769441"/>
          </a:xfrm>
        </p:spPr>
        <p:txBody>
          <a:bodyPr/>
          <a:lstStyle/>
          <a:p>
            <a:r>
              <a:rPr lang="en-US" sz="4400" dirty="0"/>
              <a:t>Two-Terminal Group Molecules</a:t>
            </a:r>
          </a:p>
        </p:txBody>
      </p:sp>
      <p:sp>
        <p:nvSpPr>
          <p:cNvPr id="3" name="Content Placeholder 2">
            <a:extLst>
              <a:ext uri="{FF2B5EF4-FFF2-40B4-BE49-F238E27FC236}">
                <a16:creationId xmlns:a16="http://schemas.microsoft.com/office/drawing/2014/main" id="{7999EFB1-7A27-8F52-0FCC-983FE0C30E6C}"/>
              </a:ext>
            </a:extLst>
          </p:cNvPr>
          <p:cNvSpPr>
            <a:spLocks noGrp="1"/>
          </p:cNvSpPr>
          <p:nvPr>
            <p:ph idx="1"/>
          </p:nvPr>
        </p:nvSpPr>
        <p:spPr>
          <a:xfrm>
            <a:off x="372533" y="1134836"/>
            <a:ext cx="8387645" cy="5412719"/>
          </a:xfrm>
        </p:spPr>
        <p:txBody>
          <a:bodyPr/>
          <a:lstStyle/>
          <a:p>
            <a:r>
              <a:rPr lang="en-US" sz="2800" dirty="0"/>
              <a:t>Molecules with </a:t>
            </a:r>
            <a:r>
              <a:rPr lang="en-US" sz="2800" dirty="0">
                <a:solidFill>
                  <a:schemeClr val="accent1">
                    <a:lumMod val="60000"/>
                    <a:lumOff val="40000"/>
                  </a:schemeClr>
                </a:solidFill>
              </a:rPr>
              <a:t>two terminal electron groups  </a:t>
            </a:r>
            <a:r>
              <a:rPr lang="en-US" sz="2800" dirty="0"/>
              <a:t>will be </a:t>
            </a:r>
            <a:r>
              <a:rPr lang="en-US" sz="2800" b="1" dirty="0">
                <a:solidFill>
                  <a:srgbClr val="00FF00"/>
                </a:solidFill>
              </a:rPr>
              <a:t>linear</a:t>
            </a:r>
          </a:p>
          <a:p>
            <a:pPr marL="236538" lvl="1" indent="0">
              <a:buNone/>
            </a:pPr>
            <a:r>
              <a:rPr lang="en-US" sz="2400" dirty="0">
                <a:solidFill>
                  <a:schemeClr val="accent1">
                    <a:lumMod val="60000"/>
                    <a:lumOff val="40000"/>
                  </a:schemeClr>
                </a:solidFill>
              </a:rPr>
              <a:t>Electron groups </a:t>
            </a:r>
            <a:r>
              <a:rPr lang="en-US" sz="2400" dirty="0"/>
              <a:t>can be </a:t>
            </a:r>
            <a:r>
              <a:rPr lang="en-US" sz="2400" dirty="0">
                <a:solidFill>
                  <a:srgbClr val="FFFF00"/>
                </a:solidFill>
              </a:rPr>
              <a:t>atoms</a:t>
            </a:r>
            <a:r>
              <a:rPr lang="en-US" sz="2400" dirty="0"/>
              <a:t> or </a:t>
            </a:r>
            <a:r>
              <a:rPr lang="en-US" sz="2400" dirty="0">
                <a:solidFill>
                  <a:srgbClr val="FFFF00"/>
                </a:solidFill>
              </a:rPr>
              <a:t>groups of atoms</a:t>
            </a:r>
          </a:p>
          <a:p>
            <a:r>
              <a:rPr lang="en-US" sz="2800" dirty="0"/>
              <a:t>The linear shape reflects groups wanting to maximize space</a:t>
            </a:r>
          </a:p>
        </p:txBody>
      </p:sp>
      <p:sp>
        <p:nvSpPr>
          <p:cNvPr id="4" name="Slide Number Placeholder 3">
            <a:extLst>
              <a:ext uri="{FF2B5EF4-FFF2-40B4-BE49-F238E27FC236}">
                <a16:creationId xmlns:a16="http://schemas.microsoft.com/office/drawing/2014/main" id="{4AD8397C-6451-15C6-A7A2-2762A0DDB050}"/>
              </a:ext>
            </a:extLst>
          </p:cNvPr>
          <p:cNvSpPr>
            <a:spLocks noGrp="1"/>
          </p:cNvSpPr>
          <p:nvPr>
            <p:ph type="sldNum" sz="quarter" idx="10"/>
          </p:nvPr>
        </p:nvSpPr>
        <p:spPr/>
        <p:txBody>
          <a:bodyPr/>
          <a:lstStyle/>
          <a:p>
            <a:fld id="{5B6962B3-FD4C-44AA-AB11-79423C828F3E}" type="slidenum">
              <a:rPr lang="en-US" smtClean="0"/>
              <a:pPr/>
              <a:t>44</a:t>
            </a:fld>
            <a:endParaRPr lang="en-US" dirty="0"/>
          </a:p>
        </p:txBody>
      </p:sp>
      <p:pic>
        <p:nvPicPr>
          <p:cNvPr id="10" name="Picture 9">
            <a:extLst>
              <a:ext uri="{FF2B5EF4-FFF2-40B4-BE49-F238E27FC236}">
                <a16:creationId xmlns:a16="http://schemas.microsoft.com/office/drawing/2014/main" id="{03EA410C-A7E4-3D73-11F6-3E42E378BD23}"/>
              </a:ext>
            </a:extLst>
          </p:cNvPr>
          <p:cNvPicPr>
            <a:picLocks noChangeAspect="1"/>
          </p:cNvPicPr>
          <p:nvPr/>
        </p:nvPicPr>
        <p:blipFill>
          <a:blip r:embed="rId2"/>
          <a:stretch>
            <a:fillRect/>
          </a:stretch>
        </p:blipFill>
        <p:spPr>
          <a:xfrm>
            <a:off x="1650253" y="3683780"/>
            <a:ext cx="6418839" cy="2729720"/>
          </a:xfrm>
          <a:prstGeom prst="rect">
            <a:avLst/>
          </a:prstGeom>
        </p:spPr>
      </p:pic>
    </p:spTree>
    <p:extLst>
      <p:ext uri="{BB962C8B-B14F-4D97-AF65-F5344CB8AC3E}">
        <p14:creationId xmlns:p14="http://schemas.microsoft.com/office/powerpoint/2010/main" val="23240069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582C1-D9C8-4A53-B7AB-413832DB87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E9623C-C30F-1DF0-26C3-4FE7EC0E21DC}"/>
              </a:ext>
            </a:extLst>
          </p:cNvPr>
          <p:cNvSpPr>
            <a:spLocks noGrp="1"/>
          </p:cNvSpPr>
          <p:nvPr>
            <p:ph type="title"/>
          </p:nvPr>
        </p:nvSpPr>
        <p:spPr>
          <a:xfrm>
            <a:off x="338665" y="179144"/>
            <a:ext cx="8421512" cy="769441"/>
          </a:xfrm>
        </p:spPr>
        <p:txBody>
          <a:bodyPr/>
          <a:lstStyle/>
          <a:p>
            <a:r>
              <a:rPr lang="en-US" sz="4400" dirty="0"/>
              <a:t>Three-Terminal Group Molecules</a:t>
            </a:r>
          </a:p>
        </p:txBody>
      </p:sp>
      <p:sp>
        <p:nvSpPr>
          <p:cNvPr id="3" name="Content Placeholder 2">
            <a:extLst>
              <a:ext uri="{FF2B5EF4-FFF2-40B4-BE49-F238E27FC236}">
                <a16:creationId xmlns:a16="http://schemas.microsoft.com/office/drawing/2014/main" id="{4C8C309B-8E62-E147-D6AB-52994F24CE26}"/>
              </a:ext>
            </a:extLst>
          </p:cNvPr>
          <p:cNvSpPr>
            <a:spLocks noGrp="1"/>
          </p:cNvSpPr>
          <p:nvPr>
            <p:ph idx="1"/>
          </p:nvPr>
        </p:nvSpPr>
        <p:spPr>
          <a:xfrm>
            <a:off x="355599" y="1000781"/>
            <a:ext cx="8387645" cy="5412719"/>
          </a:xfrm>
        </p:spPr>
        <p:txBody>
          <a:bodyPr/>
          <a:lstStyle/>
          <a:p>
            <a:r>
              <a:rPr lang="en-US" dirty="0"/>
              <a:t>A </a:t>
            </a:r>
            <a:r>
              <a:rPr lang="en-US" dirty="0">
                <a:solidFill>
                  <a:srgbClr val="00FF00"/>
                </a:solidFill>
              </a:rPr>
              <a:t>trigonal</a:t>
            </a:r>
            <a:r>
              <a:rPr lang="en-US" dirty="0"/>
              <a:t> molecule will usually be a</a:t>
            </a:r>
            <a:br>
              <a:rPr lang="en-US" dirty="0"/>
            </a:br>
            <a:r>
              <a:rPr lang="en-US" b="1" dirty="0">
                <a:solidFill>
                  <a:srgbClr val="00FF00"/>
                </a:solidFill>
              </a:rPr>
              <a:t>FOUR</a:t>
            </a:r>
            <a:r>
              <a:rPr lang="en-US" dirty="0"/>
              <a:t>-atom molecule, with a </a:t>
            </a:r>
            <a:r>
              <a:rPr lang="en-US" dirty="0">
                <a:solidFill>
                  <a:srgbClr val="FFFF00"/>
                </a:solidFill>
              </a:rPr>
              <a:t>central</a:t>
            </a:r>
            <a:r>
              <a:rPr lang="en-US" dirty="0"/>
              <a:t> atom</a:t>
            </a:r>
            <a:br>
              <a:rPr lang="en-US" dirty="0"/>
            </a:br>
            <a:r>
              <a:rPr lang="en-US" dirty="0"/>
              <a:t>and </a:t>
            </a:r>
            <a:r>
              <a:rPr lang="en-US" dirty="0">
                <a:solidFill>
                  <a:srgbClr val="FFC000"/>
                </a:solidFill>
              </a:rPr>
              <a:t>three</a:t>
            </a:r>
            <a:r>
              <a:rPr lang="en-US" dirty="0"/>
              <a:t> </a:t>
            </a:r>
            <a:r>
              <a:rPr lang="en-US" dirty="0">
                <a:solidFill>
                  <a:srgbClr val="FFFF00"/>
                </a:solidFill>
              </a:rPr>
              <a:t>terminal</a:t>
            </a:r>
            <a:r>
              <a:rPr lang="en-US" dirty="0"/>
              <a:t> atoms or</a:t>
            </a:r>
            <a:br>
              <a:rPr lang="en-US" dirty="0"/>
            </a:br>
            <a:r>
              <a:rPr lang="en-US" dirty="0"/>
              <a:t>groups of atoms</a:t>
            </a:r>
          </a:p>
          <a:p>
            <a:r>
              <a:rPr lang="en-US" dirty="0"/>
              <a:t>The bond angles between the terminal atoms to the central atom will be a </a:t>
            </a:r>
            <a:r>
              <a:rPr lang="en-US" dirty="0">
                <a:solidFill>
                  <a:srgbClr val="FFFF00"/>
                </a:solidFill>
              </a:rPr>
              <a:t>predictable 120° angle</a:t>
            </a:r>
          </a:p>
          <a:p>
            <a:r>
              <a:rPr lang="en-US" dirty="0"/>
              <a:t>All atoms are in ONE PLANE (“</a:t>
            </a:r>
            <a:r>
              <a:rPr lang="en-US" b="1" dirty="0">
                <a:solidFill>
                  <a:srgbClr val="FFFF00"/>
                </a:solidFill>
              </a:rPr>
              <a:t>trigonal planar</a:t>
            </a:r>
            <a:r>
              <a:rPr lang="en-US" dirty="0"/>
              <a:t>”)</a:t>
            </a:r>
          </a:p>
          <a:p>
            <a:pPr marL="231775" lvl="1" indent="0" algn="ctr">
              <a:buNone/>
            </a:pPr>
            <a:r>
              <a:rPr lang="en-US" sz="2400" dirty="0">
                <a:solidFill>
                  <a:srgbClr val="FFC000"/>
                </a:solidFill>
              </a:rPr>
              <a:t>Example:  </a:t>
            </a:r>
            <a:r>
              <a:rPr lang="en-US" sz="2400" b="1" dirty="0">
                <a:solidFill>
                  <a:srgbClr val="FFC000"/>
                </a:solidFill>
              </a:rPr>
              <a:t>boron trifluoride  -- BF</a:t>
            </a:r>
            <a:r>
              <a:rPr lang="en-US" sz="2400" b="1" baseline="-25000" dirty="0">
                <a:solidFill>
                  <a:srgbClr val="FFC000"/>
                </a:solidFill>
              </a:rPr>
              <a:t>3</a:t>
            </a:r>
          </a:p>
          <a:p>
            <a:pPr marL="0" indent="0">
              <a:buNone/>
            </a:pPr>
            <a:r>
              <a:rPr lang="en-US" sz="1800" dirty="0"/>
              <a:t>Note with central atom BORON</a:t>
            </a:r>
            <a:br>
              <a:rPr lang="en-US" sz="1800" dirty="0"/>
            </a:br>
            <a:r>
              <a:rPr lang="en-US" sz="1800" dirty="0"/>
              <a:t>as an exception to the octet rule,</a:t>
            </a:r>
            <a:br>
              <a:rPr lang="en-US" sz="1800" dirty="0"/>
            </a:br>
            <a:r>
              <a:rPr lang="en-US" sz="1800" dirty="0"/>
              <a:t>it has only 6 valence electrons</a:t>
            </a:r>
            <a:br>
              <a:rPr lang="en-US" sz="1800" dirty="0"/>
            </a:br>
            <a:r>
              <a:rPr lang="en-US" sz="1800" dirty="0"/>
              <a:t>(3 bonded pairs) and</a:t>
            </a:r>
            <a:br>
              <a:rPr lang="en-US" sz="1800" dirty="0"/>
            </a:br>
            <a:r>
              <a:rPr lang="en-US" sz="1800" dirty="0"/>
              <a:t>NO LONE (NONBONDING)</a:t>
            </a:r>
            <a:br>
              <a:rPr lang="en-US" sz="1800" dirty="0"/>
            </a:br>
            <a:r>
              <a:rPr lang="en-US" sz="1800" dirty="0"/>
              <a:t>electron pair, making this</a:t>
            </a:r>
            <a:br>
              <a:rPr lang="en-US" sz="1800" dirty="0"/>
            </a:br>
            <a:r>
              <a:rPr lang="en-US" sz="1800" dirty="0"/>
              <a:t>geometry possible</a:t>
            </a:r>
          </a:p>
          <a:p>
            <a:pPr marL="231775" lvl="1" indent="0" algn="ctr">
              <a:buNone/>
            </a:pPr>
            <a:endParaRPr lang="en-US" b="1" baseline="-25000" dirty="0"/>
          </a:p>
        </p:txBody>
      </p:sp>
      <p:sp>
        <p:nvSpPr>
          <p:cNvPr id="4" name="Slide Number Placeholder 3">
            <a:extLst>
              <a:ext uri="{FF2B5EF4-FFF2-40B4-BE49-F238E27FC236}">
                <a16:creationId xmlns:a16="http://schemas.microsoft.com/office/drawing/2014/main" id="{B0FBF291-3EC9-11E4-D279-506B2B2FD8C8}"/>
              </a:ext>
            </a:extLst>
          </p:cNvPr>
          <p:cNvSpPr>
            <a:spLocks noGrp="1"/>
          </p:cNvSpPr>
          <p:nvPr>
            <p:ph type="sldNum" sz="quarter" idx="10"/>
          </p:nvPr>
        </p:nvSpPr>
        <p:spPr/>
        <p:txBody>
          <a:bodyPr/>
          <a:lstStyle/>
          <a:p>
            <a:fld id="{5B6962B3-FD4C-44AA-AB11-79423C828F3E}" type="slidenum">
              <a:rPr lang="en-US" smtClean="0"/>
              <a:pPr/>
              <a:t>45</a:t>
            </a:fld>
            <a:endParaRPr lang="en-US" dirty="0"/>
          </a:p>
        </p:txBody>
      </p:sp>
      <p:pic>
        <p:nvPicPr>
          <p:cNvPr id="6" name="Picture 5">
            <a:extLst>
              <a:ext uri="{FF2B5EF4-FFF2-40B4-BE49-F238E27FC236}">
                <a16:creationId xmlns:a16="http://schemas.microsoft.com/office/drawing/2014/main" id="{F768F314-DB2A-24B8-0E0E-5040DFF8B26A}"/>
              </a:ext>
            </a:extLst>
          </p:cNvPr>
          <p:cNvPicPr>
            <a:picLocks noChangeAspect="1"/>
          </p:cNvPicPr>
          <p:nvPr/>
        </p:nvPicPr>
        <p:blipFill>
          <a:blip r:embed="rId2"/>
          <a:stretch>
            <a:fillRect/>
          </a:stretch>
        </p:blipFill>
        <p:spPr>
          <a:xfrm>
            <a:off x="4395597" y="4312083"/>
            <a:ext cx="4180116" cy="2215381"/>
          </a:xfrm>
          <a:prstGeom prst="rect">
            <a:avLst/>
          </a:prstGeom>
        </p:spPr>
      </p:pic>
      <p:pic>
        <p:nvPicPr>
          <p:cNvPr id="14" name="Picture 13" descr="A red and grey molecule">
            <a:extLst>
              <a:ext uri="{FF2B5EF4-FFF2-40B4-BE49-F238E27FC236}">
                <a16:creationId xmlns:a16="http://schemas.microsoft.com/office/drawing/2014/main" id="{EE2870F1-4340-108A-1324-406F4FD111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22204" y="896390"/>
            <a:ext cx="1539246" cy="1324794"/>
          </a:xfrm>
          <a:prstGeom prst="rect">
            <a:avLst/>
          </a:prstGeom>
        </p:spPr>
      </p:pic>
    </p:spTree>
    <p:extLst>
      <p:ext uri="{BB962C8B-B14F-4D97-AF65-F5344CB8AC3E}">
        <p14:creationId xmlns:p14="http://schemas.microsoft.com/office/powerpoint/2010/main" val="3746411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7D487-7943-F4F3-FA9E-83D1A7976B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86E53B-1F4B-E27E-6366-30357F181AE8}"/>
              </a:ext>
            </a:extLst>
          </p:cNvPr>
          <p:cNvSpPr>
            <a:spLocks noGrp="1"/>
          </p:cNvSpPr>
          <p:nvPr>
            <p:ph type="title"/>
          </p:nvPr>
        </p:nvSpPr>
        <p:spPr>
          <a:xfrm>
            <a:off x="338666" y="223116"/>
            <a:ext cx="8421512" cy="769441"/>
          </a:xfrm>
        </p:spPr>
        <p:txBody>
          <a:bodyPr/>
          <a:lstStyle/>
          <a:p>
            <a:r>
              <a:rPr lang="en-US" sz="4400" dirty="0"/>
              <a:t>Three-Terminal Group Molecules</a:t>
            </a:r>
          </a:p>
        </p:txBody>
      </p:sp>
      <p:sp>
        <p:nvSpPr>
          <p:cNvPr id="3" name="Content Placeholder 2">
            <a:extLst>
              <a:ext uri="{FF2B5EF4-FFF2-40B4-BE49-F238E27FC236}">
                <a16:creationId xmlns:a16="http://schemas.microsoft.com/office/drawing/2014/main" id="{11287C18-F299-C0B9-16A0-EA63F97EE16C}"/>
              </a:ext>
            </a:extLst>
          </p:cNvPr>
          <p:cNvSpPr>
            <a:spLocks noGrp="1"/>
          </p:cNvSpPr>
          <p:nvPr>
            <p:ph idx="1"/>
          </p:nvPr>
        </p:nvSpPr>
        <p:spPr>
          <a:xfrm>
            <a:off x="372533" y="1134836"/>
            <a:ext cx="8387645" cy="5412719"/>
          </a:xfrm>
        </p:spPr>
        <p:txBody>
          <a:bodyPr/>
          <a:lstStyle/>
          <a:p>
            <a:r>
              <a:rPr lang="en-US" dirty="0"/>
              <a:t>A </a:t>
            </a:r>
            <a:r>
              <a:rPr lang="en-US" dirty="0">
                <a:solidFill>
                  <a:srgbClr val="00FF00"/>
                </a:solidFill>
              </a:rPr>
              <a:t>trigonal</a:t>
            </a:r>
            <a:r>
              <a:rPr lang="en-US" dirty="0"/>
              <a:t> molecule can be </a:t>
            </a:r>
            <a:r>
              <a:rPr lang="en-US" b="1" dirty="0">
                <a:solidFill>
                  <a:srgbClr val="00FF00"/>
                </a:solidFill>
              </a:rPr>
              <a:t>THREE</a:t>
            </a:r>
            <a:r>
              <a:rPr lang="en-US" dirty="0"/>
              <a:t> atoms/electron groups: a </a:t>
            </a:r>
            <a:r>
              <a:rPr lang="en-US" dirty="0">
                <a:solidFill>
                  <a:schemeClr val="accent1">
                    <a:lumMod val="60000"/>
                    <a:lumOff val="40000"/>
                  </a:schemeClr>
                </a:solidFill>
              </a:rPr>
              <a:t>nonbonding</a:t>
            </a:r>
            <a:r>
              <a:rPr lang="en-US" dirty="0"/>
              <a:t> (</a:t>
            </a:r>
            <a:r>
              <a:rPr lang="en-US" dirty="0">
                <a:solidFill>
                  <a:schemeClr val="accent1">
                    <a:lumMod val="60000"/>
                    <a:lumOff val="40000"/>
                  </a:schemeClr>
                </a:solidFill>
              </a:rPr>
              <a:t>lone</a:t>
            </a:r>
            <a:r>
              <a:rPr lang="en-US" dirty="0"/>
              <a:t>) pair can create the </a:t>
            </a:r>
            <a:r>
              <a:rPr lang="en-US" dirty="0">
                <a:solidFill>
                  <a:schemeClr val="accent1">
                    <a:lumMod val="60000"/>
                    <a:lumOff val="40000"/>
                  </a:schemeClr>
                </a:solidFill>
              </a:rPr>
              <a:t>trigonal geometry </a:t>
            </a:r>
            <a:r>
              <a:rPr lang="en-US" dirty="0"/>
              <a:t>with the</a:t>
            </a:r>
            <a:r>
              <a:rPr lang="en-US" dirty="0">
                <a:solidFill>
                  <a:schemeClr val="accent1">
                    <a:lumMod val="60000"/>
                    <a:lumOff val="40000"/>
                  </a:schemeClr>
                </a:solidFill>
              </a:rPr>
              <a:t> </a:t>
            </a:r>
            <a:r>
              <a:rPr lang="en-US" dirty="0">
                <a:solidFill>
                  <a:srgbClr val="FFFF00"/>
                </a:solidFill>
              </a:rPr>
              <a:t>lone pair </a:t>
            </a:r>
            <a:r>
              <a:rPr lang="en-US" dirty="0"/>
              <a:t>pushing</a:t>
            </a:r>
            <a:r>
              <a:rPr lang="en-US" dirty="0">
                <a:solidFill>
                  <a:schemeClr val="accent1">
                    <a:lumMod val="60000"/>
                    <a:lumOff val="40000"/>
                  </a:schemeClr>
                </a:solidFill>
              </a:rPr>
              <a:t> </a:t>
            </a:r>
            <a:r>
              <a:rPr lang="en-US" dirty="0"/>
              <a:t>by</a:t>
            </a:r>
            <a:r>
              <a:rPr lang="en-US" dirty="0">
                <a:solidFill>
                  <a:schemeClr val="accent1">
                    <a:lumMod val="60000"/>
                    <a:lumOff val="40000"/>
                  </a:schemeClr>
                </a:solidFill>
              </a:rPr>
              <a:t> repulsion </a:t>
            </a:r>
            <a:r>
              <a:rPr lang="en-US" dirty="0"/>
              <a:t>(</a:t>
            </a:r>
            <a:r>
              <a:rPr lang="en-US" dirty="0">
                <a:solidFill>
                  <a:srgbClr val="FFC000"/>
                </a:solidFill>
              </a:rPr>
              <a:t>VSEPR</a:t>
            </a:r>
            <a:r>
              <a:rPr lang="en-US" dirty="0"/>
              <a:t>)</a:t>
            </a:r>
            <a:r>
              <a:rPr lang="en-US" dirty="0">
                <a:solidFill>
                  <a:schemeClr val="accent1">
                    <a:lumMod val="60000"/>
                    <a:lumOff val="40000"/>
                  </a:schemeClr>
                </a:solidFill>
              </a:rPr>
              <a:t> </a:t>
            </a:r>
            <a:r>
              <a:rPr lang="en-US" dirty="0">
                <a:solidFill>
                  <a:srgbClr val="FFFF00"/>
                </a:solidFill>
              </a:rPr>
              <a:t>the other two terminal atoms</a:t>
            </a:r>
          </a:p>
          <a:p>
            <a:r>
              <a:rPr lang="en-US" dirty="0"/>
              <a:t>The lone pair repulsion creates a “bent” or “angular” shape in the molecule</a:t>
            </a:r>
          </a:p>
          <a:p>
            <a:pPr marL="231775" lvl="1" indent="0" algn="ctr">
              <a:buNone/>
            </a:pPr>
            <a:r>
              <a:rPr lang="en-US" sz="2400" dirty="0">
                <a:solidFill>
                  <a:srgbClr val="FFC000"/>
                </a:solidFill>
              </a:rPr>
              <a:t>germanium difluoride  -- GeF</a:t>
            </a:r>
            <a:r>
              <a:rPr lang="en-US" sz="2400" baseline="-25000" dirty="0">
                <a:solidFill>
                  <a:srgbClr val="FFC000"/>
                </a:solidFill>
              </a:rPr>
              <a:t>2</a:t>
            </a:r>
          </a:p>
          <a:p>
            <a:pPr marL="231775" lvl="1" indent="0" algn="ctr">
              <a:buNone/>
            </a:pPr>
            <a:r>
              <a:rPr lang="en-US" sz="2400" dirty="0"/>
              <a:t>Note the lone (nonbonding) pair</a:t>
            </a:r>
            <a:br>
              <a:rPr lang="en-US" sz="2400" dirty="0"/>
            </a:br>
            <a:r>
              <a:rPr lang="en-US" sz="2400" dirty="0"/>
              <a:t>on central germanium atom</a:t>
            </a:r>
          </a:p>
        </p:txBody>
      </p:sp>
      <p:sp>
        <p:nvSpPr>
          <p:cNvPr id="4" name="Slide Number Placeholder 3">
            <a:extLst>
              <a:ext uri="{FF2B5EF4-FFF2-40B4-BE49-F238E27FC236}">
                <a16:creationId xmlns:a16="http://schemas.microsoft.com/office/drawing/2014/main" id="{FA847339-6C34-6BF9-1CB4-F0D2F46D0FE9}"/>
              </a:ext>
            </a:extLst>
          </p:cNvPr>
          <p:cNvSpPr>
            <a:spLocks noGrp="1"/>
          </p:cNvSpPr>
          <p:nvPr>
            <p:ph type="sldNum" sz="quarter" idx="10"/>
          </p:nvPr>
        </p:nvSpPr>
        <p:spPr/>
        <p:txBody>
          <a:bodyPr/>
          <a:lstStyle/>
          <a:p>
            <a:fld id="{5B6962B3-FD4C-44AA-AB11-79423C828F3E}" type="slidenum">
              <a:rPr lang="en-US" smtClean="0"/>
              <a:pPr/>
              <a:t>46</a:t>
            </a:fld>
            <a:endParaRPr lang="en-US" dirty="0"/>
          </a:p>
        </p:txBody>
      </p:sp>
      <p:pic>
        <p:nvPicPr>
          <p:cNvPr id="7" name="Picture 6">
            <a:extLst>
              <a:ext uri="{FF2B5EF4-FFF2-40B4-BE49-F238E27FC236}">
                <a16:creationId xmlns:a16="http://schemas.microsoft.com/office/drawing/2014/main" id="{92BFA792-1B06-EAF6-6FAC-7788B2CABC5B}"/>
              </a:ext>
            </a:extLst>
          </p:cNvPr>
          <p:cNvPicPr>
            <a:picLocks noChangeAspect="1"/>
          </p:cNvPicPr>
          <p:nvPr/>
        </p:nvPicPr>
        <p:blipFill>
          <a:blip r:embed="rId2"/>
          <a:stretch>
            <a:fillRect/>
          </a:stretch>
        </p:blipFill>
        <p:spPr>
          <a:xfrm>
            <a:off x="1936851" y="4757485"/>
            <a:ext cx="4978300" cy="1790070"/>
          </a:xfrm>
          <a:prstGeom prst="rect">
            <a:avLst/>
          </a:prstGeom>
        </p:spPr>
      </p:pic>
    </p:spTree>
    <p:extLst>
      <p:ext uri="{BB962C8B-B14F-4D97-AF65-F5344CB8AC3E}">
        <p14:creationId xmlns:p14="http://schemas.microsoft.com/office/powerpoint/2010/main" val="42904413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EDF09-6840-4FA6-EE5C-48A9FBF267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EDA958-558F-9395-8A19-03610AE5FEA1}"/>
              </a:ext>
            </a:extLst>
          </p:cNvPr>
          <p:cNvSpPr>
            <a:spLocks noGrp="1"/>
          </p:cNvSpPr>
          <p:nvPr>
            <p:ph type="title"/>
          </p:nvPr>
        </p:nvSpPr>
        <p:spPr>
          <a:xfrm>
            <a:off x="338666" y="223116"/>
            <a:ext cx="8421512" cy="769441"/>
          </a:xfrm>
        </p:spPr>
        <p:txBody>
          <a:bodyPr/>
          <a:lstStyle/>
          <a:p>
            <a:r>
              <a:rPr lang="en-US" sz="4400" dirty="0"/>
              <a:t>Four-Terminal Group Molecules</a:t>
            </a:r>
          </a:p>
        </p:txBody>
      </p:sp>
      <p:sp>
        <p:nvSpPr>
          <p:cNvPr id="3" name="Content Placeholder 2">
            <a:extLst>
              <a:ext uri="{FF2B5EF4-FFF2-40B4-BE49-F238E27FC236}">
                <a16:creationId xmlns:a16="http://schemas.microsoft.com/office/drawing/2014/main" id="{E8036D8B-C4D6-5DEB-132A-BB48ACC752BC}"/>
              </a:ext>
            </a:extLst>
          </p:cNvPr>
          <p:cNvSpPr>
            <a:spLocks noGrp="1"/>
          </p:cNvSpPr>
          <p:nvPr>
            <p:ph idx="1"/>
          </p:nvPr>
        </p:nvSpPr>
        <p:spPr>
          <a:xfrm>
            <a:off x="372533" y="1023335"/>
            <a:ext cx="8387645" cy="5412719"/>
          </a:xfrm>
        </p:spPr>
        <p:txBody>
          <a:bodyPr/>
          <a:lstStyle/>
          <a:p>
            <a:r>
              <a:rPr lang="en-US" dirty="0"/>
              <a:t>A </a:t>
            </a:r>
            <a:r>
              <a:rPr lang="en-US" dirty="0">
                <a:solidFill>
                  <a:srgbClr val="00FF00"/>
                </a:solidFill>
              </a:rPr>
              <a:t>tetrahedral</a:t>
            </a:r>
            <a:r>
              <a:rPr lang="en-US" dirty="0"/>
              <a:t> molecule will typically have </a:t>
            </a:r>
            <a:r>
              <a:rPr lang="en-US" b="1" dirty="0">
                <a:solidFill>
                  <a:srgbClr val="00FF00"/>
                </a:solidFill>
              </a:rPr>
              <a:t>FIVE</a:t>
            </a:r>
            <a:r>
              <a:rPr lang="en-US" dirty="0"/>
              <a:t> </a:t>
            </a:r>
            <a:r>
              <a:rPr lang="en-US" dirty="0">
                <a:solidFill>
                  <a:srgbClr val="FFFF00"/>
                </a:solidFill>
              </a:rPr>
              <a:t>atoms/electron groups </a:t>
            </a:r>
            <a:r>
              <a:rPr lang="en-US" dirty="0"/>
              <a:t>with </a:t>
            </a:r>
            <a:r>
              <a:rPr lang="en-US" dirty="0">
                <a:solidFill>
                  <a:srgbClr val="FFC000"/>
                </a:solidFill>
              </a:rPr>
              <a:t>four</a:t>
            </a:r>
            <a:r>
              <a:rPr lang="en-US" dirty="0"/>
              <a:t> </a:t>
            </a:r>
            <a:r>
              <a:rPr lang="en-US" dirty="0">
                <a:solidFill>
                  <a:srgbClr val="FFFF00"/>
                </a:solidFill>
              </a:rPr>
              <a:t>terminal</a:t>
            </a:r>
            <a:r>
              <a:rPr lang="en-US" dirty="0"/>
              <a:t> </a:t>
            </a:r>
            <a:r>
              <a:rPr lang="en-US" dirty="0">
                <a:solidFill>
                  <a:schemeClr val="accent1">
                    <a:lumMod val="60000"/>
                    <a:lumOff val="40000"/>
                  </a:schemeClr>
                </a:solidFill>
              </a:rPr>
              <a:t>atom</a:t>
            </a:r>
            <a:r>
              <a:rPr lang="en-US" dirty="0"/>
              <a:t>/</a:t>
            </a:r>
            <a:r>
              <a:rPr lang="en-US" dirty="0">
                <a:solidFill>
                  <a:schemeClr val="accent1">
                    <a:lumMod val="60000"/>
                    <a:lumOff val="40000"/>
                  </a:schemeClr>
                </a:solidFill>
              </a:rPr>
              <a:t>electron groups </a:t>
            </a:r>
            <a:r>
              <a:rPr lang="en-US" dirty="0"/>
              <a:t>around a central atom</a:t>
            </a:r>
          </a:p>
          <a:p>
            <a:r>
              <a:rPr lang="en-US" dirty="0"/>
              <a:t>This is a 3-dimensional geometry with the spacing between the bonds all angles being </a:t>
            </a:r>
            <a:r>
              <a:rPr lang="en-US" b="1" dirty="0">
                <a:solidFill>
                  <a:srgbClr val="FFC000"/>
                </a:solidFill>
              </a:rPr>
              <a:t>109.5°</a:t>
            </a:r>
          </a:p>
        </p:txBody>
      </p:sp>
      <p:sp>
        <p:nvSpPr>
          <p:cNvPr id="4" name="Slide Number Placeholder 3">
            <a:extLst>
              <a:ext uri="{FF2B5EF4-FFF2-40B4-BE49-F238E27FC236}">
                <a16:creationId xmlns:a16="http://schemas.microsoft.com/office/drawing/2014/main" id="{25D66674-D483-4C06-2F57-7BE6B0F2BBF6}"/>
              </a:ext>
            </a:extLst>
          </p:cNvPr>
          <p:cNvSpPr>
            <a:spLocks noGrp="1"/>
          </p:cNvSpPr>
          <p:nvPr>
            <p:ph type="sldNum" sz="quarter" idx="10"/>
          </p:nvPr>
        </p:nvSpPr>
        <p:spPr/>
        <p:txBody>
          <a:bodyPr/>
          <a:lstStyle/>
          <a:p>
            <a:fld id="{5B6962B3-FD4C-44AA-AB11-79423C828F3E}" type="slidenum">
              <a:rPr lang="en-US" smtClean="0"/>
              <a:pPr/>
              <a:t>47</a:t>
            </a:fld>
            <a:endParaRPr lang="en-US" dirty="0"/>
          </a:p>
        </p:txBody>
      </p:sp>
      <p:pic>
        <p:nvPicPr>
          <p:cNvPr id="6" name="Picture 5" descr="A molecule structure with colorful balls">
            <a:extLst>
              <a:ext uri="{FF2B5EF4-FFF2-40B4-BE49-F238E27FC236}">
                <a16:creationId xmlns:a16="http://schemas.microsoft.com/office/drawing/2014/main" id="{ACB5CA90-389B-A0D4-3883-2369DD926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4750" y="3855214"/>
            <a:ext cx="3048000" cy="2286000"/>
          </a:xfrm>
          <a:prstGeom prst="rect">
            <a:avLst/>
          </a:prstGeom>
        </p:spPr>
      </p:pic>
      <p:pic>
        <p:nvPicPr>
          <p:cNvPr id="11" name="Picture 10">
            <a:extLst>
              <a:ext uri="{FF2B5EF4-FFF2-40B4-BE49-F238E27FC236}">
                <a16:creationId xmlns:a16="http://schemas.microsoft.com/office/drawing/2014/main" id="{CA9BA5A5-1054-486F-2E29-D728CFA3FECE}"/>
              </a:ext>
            </a:extLst>
          </p:cNvPr>
          <p:cNvPicPr>
            <a:picLocks noChangeAspect="1"/>
          </p:cNvPicPr>
          <p:nvPr/>
        </p:nvPicPr>
        <p:blipFill>
          <a:blip r:embed="rId3"/>
          <a:stretch>
            <a:fillRect/>
          </a:stretch>
        </p:blipFill>
        <p:spPr>
          <a:xfrm>
            <a:off x="1020019" y="3855214"/>
            <a:ext cx="2129275" cy="2144855"/>
          </a:xfrm>
          <a:prstGeom prst="rect">
            <a:avLst/>
          </a:prstGeom>
        </p:spPr>
      </p:pic>
    </p:spTree>
    <p:extLst>
      <p:ext uri="{BB962C8B-B14F-4D97-AF65-F5344CB8AC3E}">
        <p14:creationId xmlns:p14="http://schemas.microsoft.com/office/powerpoint/2010/main" val="4289941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72B00F-96CD-2253-A656-337CCC641C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8E8B64-E1BF-6205-F5EC-9B1B572D00F9}"/>
              </a:ext>
            </a:extLst>
          </p:cNvPr>
          <p:cNvSpPr>
            <a:spLocks noGrp="1"/>
          </p:cNvSpPr>
          <p:nvPr>
            <p:ph type="title"/>
          </p:nvPr>
        </p:nvSpPr>
        <p:spPr>
          <a:xfrm>
            <a:off x="338666" y="231340"/>
            <a:ext cx="8421512" cy="769441"/>
          </a:xfrm>
        </p:spPr>
        <p:txBody>
          <a:bodyPr/>
          <a:lstStyle/>
          <a:p>
            <a:r>
              <a:rPr lang="en-US" sz="4400" dirty="0"/>
              <a:t>Four-Terminal Group Molecules</a:t>
            </a:r>
          </a:p>
        </p:txBody>
      </p:sp>
      <p:sp>
        <p:nvSpPr>
          <p:cNvPr id="3" name="Content Placeholder 2">
            <a:extLst>
              <a:ext uri="{FF2B5EF4-FFF2-40B4-BE49-F238E27FC236}">
                <a16:creationId xmlns:a16="http://schemas.microsoft.com/office/drawing/2014/main" id="{30D1A34E-DA56-8291-DD03-3E381358B0E9}"/>
              </a:ext>
            </a:extLst>
          </p:cNvPr>
          <p:cNvSpPr>
            <a:spLocks noGrp="1"/>
          </p:cNvSpPr>
          <p:nvPr>
            <p:ph idx="1"/>
          </p:nvPr>
        </p:nvSpPr>
        <p:spPr>
          <a:xfrm>
            <a:off x="372533" y="1000781"/>
            <a:ext cx="8387645" cy="5412719"/>
          </a:xfrm>
        </p:spPr>
        <p:txBody>
          <a:bodyPr/>
          <a:lstStyle/>
          <a:p>
            <a:pPr marL="0" indent="0">
              <a:buNone/>
            </a:pPr>
            <a:r>
              <a:rPr lang="en-US" dirty="0"/>
              <a:t>Examples of </a:t>
            </a:r>
            <a:r>
              <a:rPr lang="en-US" dirty="0">
                <a:solidFill>
                  <a:srgbClr val="FFC000"/>
                </a:solidFill>
              </a:rPr>
              <a:t>three</a:t>
            </a:r>
            <a:r>
              <a:rPr lang="en-US" dirty="0"/>
              <a:t> types of 4-terminal electron groups shown below</a:t>
            </a:r>
          </a:p>
          <a:p>
            <a:pPr marL="457200" indent="-457200">
              <a:buFont typeface="+mj-lt"/>
              <a:buAutoNum type="arabicPeriod"/>
            </a:pPr>
            <a:r>
              <a:rPr lang="en-US" dirty="0">
                <a:solidFill>
                  <a:srgbClr val="00FF00"/>
                </a:solidFill>
              </a:rPr>
              <a:t>Methane</a:t>
            </a:r>
            <a:r>
              <a:rPr lang="en-US" dirty="0"/>
              <a:t> (</a:t>
            </a:r>
            <a:r>
              <a:rPr lang="en-US" dirty="0">
                <a:solidFill>
                  <a:schemeClr val="accent1">
                    <a:lumMod val="60000"/>
                    <a:lumOff val="40000"/>
                  </a:schemeClr>
                </a:solidFill>
              </a:rPr>
              <a:t>CH</a:t>
            </a:r>
            <a:r>
              <a:rPr lang="en-US" baseline="-25000" dirty="0">
                <a:solidFill>
                  <a:schemeClr val="accent1">
                    <a:lumMod val="60000"/>
                    <a:lumOff val="40000"/>
                  </a:schemeClr>
                </a:solidFill>
              </a:rPr>
              <a:t>4</a:t>
            </a:r>
            <a:r>
              <a:rPr lang="en-US" dirty="0"/>
              <a:t>) has </a:t>
            </a:r>
            <a:r>
              <a:rPr lang="en-US" dirty="0">
                <a:solidFill>
                  <a:srgbClr val="FFFF00"/>
                </a:solidFill>
              </a:rPr>
              <a:t>four</a:t>
            </a:r>
            <a:r>
              <a:rPr lang="en-US" dirty="0"/>
              <a:t> </a:t>
            </a:r>
            <a:r>
              <a:rPr lang="en-US" b="1" dirty="0">
                <a:solidFill>
                  <a:srgbClr val="92D050"/>
                </a:solidFill>
              </a:rPr>
              <a:t>H</a:t>
            </a:r>
            <a:r>
              <a:rPr lang="en-US" dirty="0"/>
              <a:t> atoms around a central </a:t>
            </a:r>
            <a:r>
              <a:rPr lang="en-US" b="1" dirty="0">
                <a:solidFill>
                  <a:srgbClr val="92D050"/>
                </a:solidFill>
              </a:rPr>
              <a:t>C</a:t>
            </a:r>
            <a:r>
              <a:rPr lang="en-US" dirty="0"/>
              <a:t> atom in </a:t>
            </a:r>
            <a:r>
              <a:rPr lang="en-US" dirty="0">
                <a:solidFill>
                  <a:schemeClr val="accent1">
                    <a:lumMod val="60000"/>
                    <a:lumOff val="40000"/>
                  </a:schemeClr>
                </a:solidFill>
              </a:rPr>
              <a:t>tetrahedral</a:t>
            </a:r>
            <a:r>
              <a:rPr lang="en-US" dirty="0"/>
              <a:t> arrangement</a:t>
            </a:r>
          </a:p>
          <a:p>
            <a:pPr marL="457200" indent="-457200">
              <a:buFont typeface="+mj-lt"/>
              <a:buAutoNum type="arabicPeriod"/>
            </a:pPr>
            <a:r>
              <a:rPr lang="en-US" dirty="0">
                <a:solidFill>
                  <a:srgbClr val="00FF00"/>
                </a:solidFill>
              </a:rPr>
              <a:t>Ammonia</a:t>
            </a:r>
            <a:r>
              <a:rPr lang="en-US" dirty="0"/>
              <a:t> (:</a:t>
            </a:r>
            <a:r>
              <a:rPr lang="en-US" dirty="0">
                <a:solidFill>
                  <a:schemeClr val="accent1">
                    <a:lumMod val="60000"/>
                    <a:lumOff val="40000"/>
                  </a:schemeClr>
                </a:solidFill>
              </a:rPr>
              <a:t>NH</a:t>
            </a:r>
            <a:r>
              <a:rPr lang="en-US" baseline="-25000" dirty="0">
                <a:solidFill>
                  <a:schemeClr val="accent1">
                    <a:lumMod val="60000"/>
                    <a:lumOff val="40000"/>
                  </a:schemeClr>
                </a:solidFill>
              </a:rPr>
              <a:t>3</a:t>
            </a:r>
            <a:r>
              <a:rPr lang="en-US" dirty="0"/>
              <a:t>) has </a:t>
            </a:r>
            <a:r>
              <a:rPr lang="en-US" dirty="0">
                <a:solidFill>
                  <a:srgbClr val="FFFF00"/>
                </a:solidFill>
              </a:rPr>
              <a:t>three</a:t>
            </a:r>
            <a:r>
              <a:rPr lang="en-US" dirty="0"/>
              <a:t> </a:t>
            </a:r>
            <a:r>
              <a:rPr lang="en-US" b="1" dirty="0">
                <a:solidFill>
                  <a:srgbClr val="92D050"/>
                </a:solidFill>
              </a:rPr>
              <a:t>H</a:t>
            </a:r>
            <a:r>
              <a:rPr lang="en-US" dirty="0"/>
              <a:t> atoms around a central </a:t>
            </a:r>
            <a:r>
              <a:rPr lang="en-US" b="1" dirty="0">
                <a:solidFill>
                  <a:srgbClr val="92D050"/>
                </a:solidFill>
              </a:rPr>
              <a:t>N</a:t>
            </a:r>
            <a:r>
              <a:rPr lang="en-US" dirty="0"/>
              <a:t> atom in </a:t>
            </a:r>
            <a:r>
              <a:rPr lang="en-US" dirty="0">
                <a:solidFill>
                  <a:schemeClr val="accent1">
                    <a:lumMod val="60000"/>
                    <a:lumOff val="40000"/>
                  </a:schemeClr>
                </a:solidFill>
              </a:rPr>
              <a:t>trigonal pyramidal </a:t>
            </a:r>
            <a:r>
              <a:rPr lang="en-US" dirty="0"/>
              <a:t>arrangement because of </a:t>
            </a:r>
            <a:r>
              <a:rPr lang="en-US" dirty="0">
                <a:solidFill>
                  <a:srgbClr val="FFFF00"/>
                </a:solidFill>
              </a:rPr>
              <a:t>one lone pair</a:t>
            </a:r>
          </a:p>
          <a:p>
            <a:pPr marL="457200" indent="-457200">
              <a:buFont typeface="+mj-lt"/>
              <a:buAutoNum type="arabicPeriod"/>
            </a:pPr>
            <a:r>
              <a:rPr lang="en-US" dirty="0">
                <a:solidFill>
                  <a:srgbClr val="00FF00"/>
                </a:solidFill>
              </a:rPr>
              <a:t>Water</a:t>
            </a:r>
            <a:r>
              <a:rPr lang="en-US" dirty="0"/>
              <a:t> (</a:t>
            </a:r>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O</a:t>
            </a:r>
            <a:r>
              <a:rPr lang="en-US" dirty="0"/>
              <a:t>::) has two </a:t>
            </a:r>
            <a:r>
              <a:rPr lang="en-US" b="1" dirty="0">
                <a:solidFill>
                  <a:srgbClr val="92D050"/>
                </a:solidFill>
              </a:rPr>
              <a:t>H</a:t>
            </a:r>
            <a:r>
              <a:rPr lang="en-US" dirty="0"/>
              <a:t> atoms around a central </a:t>
            </a:r>
            <a:r>
              <a:rPr lang="en-US" b="1" dirty="0">
                <a:solidFill>
                  <a:srgbClr val="92D050"/>
                </a:solidFill>
              </a:rPr>
              <a:t>O</a:t>
            </a:r>
            <a:r>
              <a:rPr lang="en-US" dirty="0"/>
              <a:t> atom in a </a:t>
            </a:r>
            <a:r>
              <a:rPr lang="en-US" dirty="0">
                <a:solidFill>
                  <a:schemeClr val="accent1">
                    <a:lumMod val="60000"/>
                    <a:lumOff val="40000"/>
                  </a:schemeClr>
                </a:solidFill>
              </a:rPr>
              <a:t>bent</a:t>
            </a:r>
            <a:r>
              <a:rPr lang="en-US" dirty="0"/>
              <a:t> arrangement because of </a:t>
            </a:r>
            <a:r>
              <a:rPr lang="en-US" dirty="0">
                <a:solidFill>
                  <a:srgbClr val="FFFF00"/>
                </a:solidFill>
              </a:rPr>
              <a:t>two lone pairs</a:t>
            </a:r>
          </a:p>
        </p:txBody>
      </p:sp>
      <p:sp>
        <p:nvSpPr>
          <p:cNvPr id="4" name="Slide Number Placeholder 3">
            <a:extLst>
              <a:ext uri="{FF2B5EF4-FFF2-40B4-BE49-F238E27FC236}">
                <a16:creationId xmlns:a16="http://schemas.microsoft.com/office/drawing/2014/main" id="{9C4C317B-3F27-FAC5-EC33-01E5084C081A}"/>
              </a:ext>
            </a:extLst>
          </p:cNvPr>
          <p:cNvSpPr>
            <a:spLocks noGrp="1"/>
          </p:cNvSpPr>
          <p:nvPr>
            <p:ph type="sldNum" sz="quarter" idx="10"/>
          </p:nvPr>
        </p:nvSpPr>
        <p:spPr/>
        <p:txBody>
          <a:bodyPr/>
          <a:lstStyle/>
          <a:p>
            <a:fld id="{5B6962B3-FD4C-44AA-AB11-79423C828F3E}" type="slidenum">
              <a:rPr lang="en-US" smtClean="0"/>
              <a:pPr/>
              <a:t>48</a:t>
            </a:fld>
            <a:endParaRPr lang="en-US" dirty="0"/>
          </a:p>
        </p:txBody>
      </p:sp>
      <p:pic>
        <p:nvPicPr>
          <p:cNvPr id="6" name="Picture 5">
            <a:extLst>
              <a:ext uri="{FF2B5EF4-FFF2-40B4-BE49-F238E27FC236}">
                <a16:creationId xmlns:a16="http://schemas.microsoft.com/office/drawing/2014/main" id="{D8A4DB00-4A7F-98B7-9A6E-5BD4ACE8131D}"/>
              </a:ext>
            </a:extLst>
          </p:cNvPr>
          <p:cNvPicPr>
            <a:picLocks noChangeAspect="1"/>
          </p:cNvPicPr>
          <p:nvPr/>
        </p:nvPicPr>
        <p:blipFill>
          <a:blip r:embed="rId2"/>
          <a:stretch>
            <a:fillRect/>
          </a:stretch>
        </p:blipFill>
        <p:spPr>
          <a:xfrm>
            <a:off x="0" y="5108615"/>
            <a:ext cx="9144000" cy="1438940"/>
          </a:xfrm>
          <a:prstGeom prst="rect">
            <a:avLst/>
          </a:prstGeom>
        </p:spPr>
      </p:pic>
    </p:spTree>
    <p:extLst>
      <p:ext uri="{BB962C8B-B14F-4D97-AF65-F5344CB8AC3E}">
        <p14:creationId xmlns:p14="http://schemas.microsoft.com/office/powerpoint/2010/main" val="13711301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B7019-F8B0-BBD3-B3B5-10A71C8FE7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131FFE-2D47-1F91-BB29-E13A0DA012FE}"/>
              </a:ext>
            </a:extLst>
          </p:cNvPr>
          <p:cNvSpPr>
            <a:spLocks noGrp="1"/>
          </p:cNvSpPr>
          <p:nvPr>
            <p:ph type="title"/>
          </p:nvPr>
        </p:nvSpPr>
        <p:spPr>
          <a:xfrm>
            <a:off x="338666" y="223116"/>
            <a:ext cx="8421512" cy="769441"/>
          </a:xfrm>
        </p:spPr>
        <p:txBody>
          <a:bodyPr/>
          <a:lstStyle/>
          <a:p>
            <a:r>
              <a:rPr lang="en-US" sz="4400" dirty="0"/>
              <a:t>Four-Terminal Group Molecules</a:t>
            </a:r>
          </a:p>
        </p:txBody>
      </p:sp>
      <p:sp>
        <p:nvSpPr>
          <p:cNvPr id="3" name="Content Placeholder 2">
            <a:extLst>
              <a:ext uri="{FF2B5EF4-FFF2-40B4-BE49-F238E27FC236}">
                <a16:creationId xmlns:a16="http://schemas.microsoft.com/office/drawing/2014/main" id="{56CF5922-0559-C783-F194-AE3218024CB9}"/>
              </a:ext>
            </a:extLst>
          </p:cNvPr>
          <p:cNvSpPr>
            <a:spLocks noGrp="1"/>
          </p:cNvSpPr>
          <p:nvPr>
            <p:ph idx="1"/>
          </p:nvPr>
        </p:nvSpPr>
        <p:spPr>
          <a:xfrm>
            <a:off x="372533" y="1053194"/>
            <a:ext cx="8387645" cy="5494362"/>
          </a:xfrm>
        </p:spPr>
        <p:txBody>
          <a:bodyPr/>
          <a:lstStyle/>
          <a:p>
            <a:r>
              <a:rPr lang="en-US" sz="2000" dirty="0"/>
              <a:t>In Valence Shell Electron Pair Repulsion (VSEPR) theory nonbonding (lone) pairs appear to have a greater repulsive force than bonding pairs</a:t>
            </a:r>
          </a:p>
          <a:p>
            <a:r>
              <a:rPr lang="en-US" sz="2000" dirty="0"/>
              <a:t>Why?</a:t>
            </a:r>
            <a:br>
              <a:rPr lang="en-US" sz="2000" dirty="0"/>
            </a:br>
            <a:br>
              <a:rPr lang="en-US" sz="2000" dirty="0"/>
            </a:br>
            <a:br>
              <a:rPr lang="en-US" sz="2000" dirty="0"/>
            </a:br>
            <a:br>
              <a:rPr lang="en-US" sz="2000" dirty="0"/>
            </a:br>
            <a:endParaRPr lang="en-US" sz="2000" dirty="0"/>
          </a:p>
        </p:txBody>
      </p:sp>
      <p:sp>
        <p:nvSpPr>
          <p:cNvPr id="4" name="Slide Number Placeholder 3">
            <a:extLst>
              <a:ext uri="{FF2B5EF4-FFF2-40B4-BE49-F238E27FC236}">
                <a16:creationId xmlns:a16="http://schemas.microsoft.com/office/drawing/2014/main" id="{425CF98A-28C0-0F29-1099-15196E2A6C65}"/>
              </a:ext>
            </a:extLst>
          </p:cNvPr>
          <p:cNvSpPr>
            <a:spLocks noGrp="1"/>
          </p:cNvSpPr>
          <p:nvPr>
            <p:ph type="sldNum" sz="quarter" idx="10"/>
          </p:nvPr>
        </p:nvSpPr>
        <p:spPr/>
        <p:txBody>
          <a:bodyPr/>
          <a:lstStyle/>
          <a:p>
            <a:fld id="{5B6962B3-FD4C-44AA-AB11-79423C828F3E}" type="slidenum">
              <a:rPr lang="en-US" smtClean="0"/>
              <a:pPr/>
              <a:t>49</a:t>
            </a:fld>
            <a:endParaRPr lang="en-US" dirty="0"/>
          </a:p>
        </p:txBody>
      </p:sp>
      <p:pic>
        <p:nvPicPr>
          <p:cNvPr id="9" name="Picture 8">
            <a:extLst>
              <a:ext uri="{FF2B5EF4-FFF2-40B4-BE49-F238E27FC236}">
                <a16:creationId xmlns:a16="http://schemas.microsoft.com/office/drawing/2014/main" id="{FF003072-A3DB-6287-FFE2-9C2A2BBD63D7}"/>
              </a:ext>
            </a:extLst>
          </p:cNvPr>
          <p:cNvPicPr>
            <a:picLocks noChangeAspect="1"/>
          </p:cNvPicPr>
          <p:nvPr/>
        </p:nvPicPr>
        <p:blipFill>
          <a:blip r:embed="rId2"/>
          <a:stretch>
            <a:fillRect/>
          </a:stretch>
        </p:blipFill>
        <p:spPr>
          <a:xfrm>
            <a:off x="3294172" y="3918857"/>
            <a:ext cx="1775848" cy="2494643"/>
          </a:xfrm>
          <a:prstGeom prst="rect">
            <a:avLst/>
          </a:prstGeom>
        </p:spPr>
      </p:pic>
      <p:pic>
        <p:nvPicPr>
          <p:cNvPr id="1028" name="Picture 4" descr="VSEPR H2O Water">
            <a:extLst>
              <a:ext uri="{FF2B5EF4-FFF2-40B4-BE49-F238E27FC236}">
                <a16:creationId xmlns:a16="http://schemas.microsoft.com/office/drawing/2014/main" id="{30C1E2FF-0674-0E4F-0371-CDD82992FB0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8971" y="4539592"/>
            <a:ext cx="3690157" cy="187390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14A6E6A-7C3D-7189-5BAF-7D970ED1CFB1}"/>
              </a:ext>
            </a:extLst>
          </p:cNvPr>
          <p:cNvPicPr>
            <a:picLocks noChangeAspect="1"/>
          </p:cNvPicPr>
          <p:nvPr/>
        </p:nvPicPr>
        <p:blipFill>
          <a:blip r:embed="rId4"/>
          <a:stretch>
            <a:fillRect/>
          </a:stretch>
        </p:blipFill>
        <p:spPr>
          <a:xfrm>
            <a:off x="1434024" y="2214027"/>
            <a:ext cx="7449893" cy="1420732"/>
          </a:xfrm>
          <a:prstGeom prst="rect">
            <a:avLst/>
          </a:prstGeom>
        </p:spPr>
      </p:pic>
      <p:graphicFrame>
        <p:nvGraphicFramePr>
          <p:cNvPr id="8" name="Table 7">
            <a:extLst>
              <a:ext uri="{FF2B5EF4-FFF2-40B4-BE49-F238E27FC236}">
                <a16:creationId xmlns:a16="http://schemas.microsoft.com/office/drawing/2014/main" id="{83A7BAD0-5B5A-3B6C-7F4F-4810D652F359}"/>
              </a:ext>
            </a:extLst>
          </p:cNvPr>
          <p:cNvGraphicFramePr>
            <a:graphicFrameLocks noGrp="1"/>
          </p:cNvGraphicFramePr>
          <p:nvPr>
            <p:extLst>
              <p:ext uri="{D42A27DB-BD31-4B8C-83A1-F6EECF244321}">
                <p14:modId xmlns:p14="http://schemas.microsoft.com/office/powerpoint/2010/main" val="1625063550"/>
              </p:ext>
            </p:extLst>
          </p:nvPr>
        </p:nvGraphicFramePr>
        <p:xfrm>
          <a:off x="468323" y="4068898"/>
          <a:ext cx="2524577" cy="2194560"/>
        </p:xfrm>
        <a:graphic>
          <a:graphicData uri="http://schemas.openxmlformats.org/drawingml/2006/table">
            <a:tbl>
              <a:tblPr firstRow="1" bandRow="1">
                <a:tableStyleId>{073A0DAA-6AF3-43AB-8588-CEC1D06C72B9}</a:tableStyleId>
              </a:tblPr>
              <a:tblGrid>
                <a:gridCol w="871478">
                  <a:extLst>
                    <a:ext uri="{9D8B030D-6E8A-4147-A177-3AD203B41FA5}">
                      <a16:colId xmlns:a16="http://schemas.microsoft.com/office/drawing/2014/main" val="2288855289"/>
                    </a:ext>
                  </a:extLst>
                </a:gridCol>
                <a:gridCol w="1653099">
                  <a:extLst>
                    <a:ext uri="{9D8B030D-6E8A-4147-A177-3AD203B41FA5}">
                      <a16:colId xmlns:a16="http://schemas.microsoft.com/office/drawing/2014/main" val="2742220527"/>
                    </a:ext>
                  </a:extLst>
                </a:gridCol>
              </a:tblGrid>
              <a:tr h="532529">
                <a:tc>
                  <a:txBody>
                    <a:bodyPr/>
                    <a:lstStyle/>
                    <a:p>
                      <a:pPr algn="ctr"/>
                      <a:r>
                        <a:rPr lang="en-US" dirty="0"/>
                        <a:t>Lone Pairs</a:t>
                      </a:r>
                    </a:p>
                  </a:txBody>
                  <a:tcPr anchor="b"/>
                </a:tc>
                <a:tc>
                  <a:txBody>
                    <a:bodyPr/>
                    <a:lstStyle/>
                    <a:p>
                      <a:pPr algn="ctr"/>
                      <a:r>
                        <a:rPr lang="en-US" dirty="0"/>
                        <a:t>Bond Angle</a:t>
                      </a:r>
                    </a:p>
                  </a:txBody>
                  <a:tcPr anchor="b"/>
                </a:tc>
                <a:extLst>
                  <a:ext uri="{0D108BD9-81ED-4DB2-BD59-A6C34878D82A}">
                    <a16:rowId xmlns:a16="http://schemas.microsoft.com/office/drawing/2014/main" val="652362375"/>
                  </a:ext>
                </a:extLst>
              </a:tr>
              <a:tr h="361658">
                <a:tc>
                  <a:txBody>
                    <a:bodyPr/>
                    <a:lstStyle/>
                    <a:p>
                      <a:pPr algn="ctr"/>
                      <a:r>
                        <a:rPr lang="en-US" sz="2800" b="1" dirty="0"/>
                        <a:t>0</a:t>
                      </a:r>
                    </a:p>
                  </a:txBody>
                  <a:tcPr/>
                </a:tc>
                <a:tc>
                  <a:txBody>
                    <a:bodyPr/>
                    <a:lstStyle/>
                    <a:p>
                      <a:pPr algn="ctr"/>
                      <a:r>
                        <a:rPr lang="en-US" sz="2800" b="1" dirty="0"/>
                        <a:t>109.5°</a:t>
                      </a:r>
                    </a:p>
                  </a:txBody>
                  <a:tcPr/>
                </a:tc>
                <a:extLst>
                  <a:ext uri="{0D108BD9-81ED-4DB2-BD59-A6C34878D82A}">
                    <a16:rowId xmlns:a16="http://schemas.microsoft.com/office/drawing/2014/main" val="3456356851"/>
                  </a:ext>
                </a:extLst>
              </a:tr>
              <a:tr h="361658">
                <a:tc>
                  <a:txBody>
                    <a:bodyPr/>
                    <a:lstStyle/>
                    <a:p>
                      <a:pPr algn="ctr"/>
                      <a:r>
                        <a:rPr lang="en-US" sz="2800" b="1" dirty="0"/>
                        <a:t>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t>107°</a:t>
                      </a:r>
                    </a:p>
                  </a:txBody>
                  <a:tcPr/>
                </a:tc>
                <a:extLst>
                  <a:ext uri="{0D108BD9-81ED-4DB2-BD59-A6C34878D82A}">
                    <a16:rowId xmlns:a16="http://schemas.microsoft.com/office/drawing/2014/main" val="1749086673"/>
                  </a:ext>
                </a:extLst>
              </a:tr>
              <a:tr h="361658">
                <a:tc>
                  <a:txBody>
                    <a:bodyPr/>
                    <a:lstStyle/>
                    <a:p>
                      <a:pPr algn="ctr"/>
                      <a:r>
                        <a:rPr lang="en-US" sz="2800" b="1" dirty="0"/>
                        <a:t>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t>104.5°</a:t>
                      </a:r>
                    </a:p>
                  </a:txBody>
                  <a:tcPr/>
                </a:tc>
                <a:extLst>
                  <a:ext uri="{0D108BD9-81ED-4DB2-BD59-A6C34878D82A}">
                    <a16:rowId xmlns:a16="http://schemas.microsoft.com/office/drawing/2014/main" val="1749861406"/>
                  </a:ext>
                </a:extLst>
              </a:tr>
            </a:tbl>
          </a:graphicData>
        </a:graphic>
      </p:graphicFrame>
    </p:spTree>
    <p:extLst>
      <p:ext uri="{BB962C8B-B14F-4D97-AF65-F5344CB8AC3E}">
        <p14:creationId xmlns:p14="http://schemas.microsoft.com/office/powerpoint/2010/main" val="2341326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EAC365-048E-8008-EF32-C991C8894D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F614DC-5A0F-DC31-C06F-6A04BCEF36F6}"/>
              </a:ext>
            </a:extLst>
          </p:cNvPr>
          <p:cNvSpPr>
            <a:spLocks noGrp="1"/>
          </p:cNvSpPr>
          <p:nvPr>
            <p:ph type="title"/>
          </p:nvPr>
        </p:nvSpPr>
        <p:spPr>
          <a:xfrm>
            <a:off x="349955" y="425344"/>
            <a:ext cx="8421512" cy="707886"/>
          </a:xfrm>
        </p:spPr>
        <p:txBody>
          <a:bodyPr/>
          <a:lstStyle/>
          <a:p>
            <a:r>
              <a:rPr lang="en-US" sz="4000" dirty="0"/>
              <a:t>Review of Periodic Table Patterns</a:t>
            </a:r>
          </a:p>
        </p:txBody>
      </p:sp>
      <p:sp>
        <p:nvSpPr>
          <p:cNvPr id="3" name="Content Placeholder 2">
            <a:extLst>
              <a:ext uri="{FF2B5EF4-FFF2-40B4-BE49-F238E27FC236}">
                <a16:creationId xmlns:a16="http://schemas.microsoft.com/office/drawing/2014/main" id="{B6B3CF3E-1542-98C3-345F-C92FEB6BC92C}"/>
              </a:ext>
            </a:extLst>
          </p:cNvPr>
          <p:cNvSpPr>
            <a:spLocks noGrp="1"/>
          </p:cNvSpPr>
          <p:nvPr>
            <p:ph idx="1"/>
          </p:nvPr>
        </p:nvSpPr>
        <p:spPr/>
        <p:txBody>
          <a:bodyPr/>
          <a:lstStyle/>
          <a:p>
            <a:r>
              <a:rPr lang="en-US" dirty="0"/>
              <a:t>For Period 2 elements</a:t>
            </a:r>
          </a:p>
          <a:p>
            <a:pPr lvl="1"/>
            <a:r>
              <a:rPr lang="en-US" dirty="0"/>
              <a:t>Li and Be will lose 1 and 2 electrons, respectively, to become Li</a:t>
            </a:r>
            <a:r>
              <a:rPr lang="en-US" baseline="30000" dirty="0"/>
              <a:t>+</a:t>
            </a:r>
            <a:r>
              <a:rPr lang="en-US" dirty="0"/>
              <a:t> and Be</a:t>
            </a:r>
            <a:r>
              <a:rPr lang="en-US" baseline="30000" dirty="0"/>
              <a:t>2</a:t>
            </a:r>
            <a:r>
              <a:rPr lang="en-US" dirty="0"/>
              <a:t>+, adopting a closed shell configuration looking like He, with its “duet” (2-electron) valence shell</a:t>
            </a:r>
          </a:p>
          <a:p>
            <a:pPr lvl="1"/>
            <a:r>
              <a:rPr lang="en-US" dirty="0"/>
              <a:t>On right side of table, F and O will acquire 1 or 2 electrons, respectively, to become F</a:t>
            </a:r>
            <a:r>
              <a:rPr lang="en-US" baseline="30000" dirty="0"/>
              <a:t>-</a:t>
            </a:r>
            <a:r>
              <a:rPr lang="en-US" dirty="0"/>
              <a:t> and O</a:t>
            </a:r>
            <a:r>
              <a:rPr lang="en-US" baseline="30000" dirty="0"/>
              <a:t>2-</a:t>
            </a:r>
            <a:r>
              <a:rPr lang="en-US" dirty="0"/>
              <a:t>, adopting a closed shell configuration looking like Ne, with its “octet” (8-electron) valence shell</a:t>
            </a:r>
          </a:p>
          <a:p>
            <a:r>
              <a:rPr lang="en-US" dirty="0"/>
              <a:t>For Period 3 elements</a:t>
            </a:r>
          </a:p>
          <a:p>
            <a:pPr lvl="1"/>
            <a:r>
              <a:rPr lang="en-US" dirty="0"/>
              <a:t>Na and Mg will lose 1 and 2 electrons, respectively, to become Na</a:t>
            </a:r>
            <a:r>
              <a:rPr lang="en-US" baseline="30000" dirty="0"/>
              <a:t>+</a:t>
            </a:r>
            <a:r>
              <a:rPr lang="en-US" dirty="0"/>
              <a:t> and Mg</a:t>
            </a:r>
            <a:r>
              <a:rPr lang="en-US" baseline="30000" dirty="0"/>
              <a:t>2</a:t>
            </a:r>
            <a:r>
              <a:rPr lang="en-US" dirty="0"/>
              <a:t>+, adopting a closed shell configuration looking like Ne, and “octet” valence shell</a:t>
            </a:r>
          </a:p>
          <a:p>
            <a:pPr lvl="1"/>
            <a:r>
              <a:rPr lang="en-US" dirty="0"/>
              <a:t>On right side of table, Cl and S will acquire 1 or 2 electrons, respectively, to become Cl</a:t>
            </a:r>
            <a:r>
              <a:rPr lang="en-US" baseline="30000" dirty="0"/>
              <a:t>-</a:t>
            </a:r>
            <a:r>
              <a:rPr lang="en-US" dirty="0"/>
              <a:t> and S</a:t>
            </a:r>
            <a:r>
              <a:rPr lang="en-US" baseline="30000" dirty="0"/>
              <a:t>2-</a:t>
            </a:r>
            <a:r>
              <a:rPr lang="en-US" dirty="0"/>
              <a:t>, adopting a closed shell configuration looking like </a:t>
            </a:r>
            <a:r>
              <a:rPr lang="en-US" dirty="0" err="1"/>
              <a:t>Ar</a:t>
            </a:r>
            <a:r>
              <a:rPr lang="en-US" dirty="0"/>
              <a:t>, with its “octet” valence shell</a:t>
            </a:r>
            <a:endParaRPr lang="en-US" baseline="30000" dirty="0"/>
          </a:p>
          <a:p>
            <a:pPr marL="231775" lvl="1" indent="0">
              <a:buNone/>
            </a:pPr>
            <a:endParaRPr lang="en-US" baseline="30000" dirty="0"/>
          </a:p>
          <a:p>
            <a:endParaRPr lang="en-US" baseline="30000" dirty="0"/>
          </a:p>
          <a:p>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9B331836-089A-1FEC-59F3-7E73F47BDB42}"/>
              </a:ext>
            </a:extLst>
          </p:cNvPr>
          <p:cNvSpPr>
            <a:spLocks noGrp="1"/>
          </p:cNvSpPr>
          <p:nvPr>
            <p:ph type="sldNum" sz="quarter" idx="10"/>
          </p:nvPr>
        </p:nvSpPr>
        <p:spPr/>
        <p:txBody>
          <a:bodyPr/>
          <a:lstStyle/>
          <a:p>
            <a:fld id="{5B6962B3-FD4C-44AA-AB11-79423C828F3E}" type="slidenum">
              <a:rPr lang="en-US" smtClean="0"/>
              <a:pPr/>
              <a:t>5</a:t>
            </a:fld>
            <a:endParaRPr lang="en-US" dirty="0"/>
          </a:p>
        </p:txBody>
      </p:sp>
    </p:spTree>
    <p:extLst>
      <p:ext uri="{BB962C8B-B14F-4D97-AF65-F5344CB8AC3E}">
        <p14:creationId xmlns:p14="http://schemas.microsoft.com/office/powerpoint/2010/main" val="22884426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722249-F86D-2606-EEA1-849D0A415E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4608E5-977D-D4AC-8AA4-5D34FB800FD1}"/>
              </a:ext>
            </a:extLst>
          </p:cNvPr>
          <p:cNvSpPr>
            <a:spLocks noGrp="1"/>
          </p:cNvSpPr>
          <p:nvPr>
            <p:ph type="title"/>
          </p:nvPr>
        </p:nvSpPr>
        <p:spPr>
          <a:xfrm>
            <a:off x="338666" y="192338"/>
            <a:ext cx="8421512" cy="830997"/>
          </a:xfrm>
        </p:spPr>
        <p:txBody>
          <a:bodyPr/>
          <a:lstStyle/>
          <a:p>
            <a:r>
              <a:rPr lang="en-US" dirty="0"/>
              <a:t>Shape Summary</a:t>
            </a:r>
          </a:p>
        </p:txBody>
      </p:sp>
      <p:graphicFrame>
        <p:nvGraphicFramePr>
          <p:cNvPr id="8" name="Content Placeholder 7">
            <a:extLst>
              <a:ext uri="{FF2B5EF4-FFF2-40B4-BE49-F238E27FC236}">
                <a16:creationId xmlns:a16="http://schemas.microsoft.com/office/drawing/2014/main" id="{590E8DEE-FE90-37D4-543B-61558BA29B35}"/>
              </a:ext>
            </a:extLst>
          </p:cNvPr>
          <p:cNvGraphicFramePr>
            <a:graphicFrameLocks noGrp="1"/>
          </p:cNvGraphicFramePr>
          <p:nvPr>
            <p:ph idx="1"/>
            <p:extLst>
              <p:ext uri="{D42A27DB-BD31-4B8C-83A1-F6EECF244321}">
                <p14:modId xmlns:p14="http://schemas.microsoft.com/office/powerpoint/2010/main" val="3276219377"/>
              </p:ext>
            </p:extLst>
          </p:nvPr>
        </p:nvGraphicFramePr>
        <p:xfrm>
          <a:off x="217438" y="1037021"/>
          <a:ext cx="8844012" cy="5516880"/>
        </p:xfrm>
        <a:graphic>
          <a:graphicData uri="http://schemas.openxmlformats.org/drawingml/2006/table">
            <a:tbl>
              <a:tblPr firstRow="1" bandRow="1">
                <a:tableStyleId>{073A0DAA-6AF3-43AB-8588-CEC1D06C72B9}</a:tableStyleId>
              </a:tblPr>
              <a:tblGrid>
                <a:gridCol w="1061359">
                  <a:extLst>
                    <a:ext uri="{9D8B030D-6E8A-4147-A177-3AD203B41FA5}">
                      <a16:colId xmlns:a16="http://schemas.microsoft.com/office/drawing/2014/main" val="996526161"/>
                    </a:ext>
                  </a:extLst>
                </a:gridCol>
                <a:gridCol w="1838394">
                  <a:extLst>
                    <a:ext uri="{9D8B030D-6E8A-4147-A177-3AD203B41FA5}">
                      <a16:colId xmlns:a16="http://schemas.microsoft.com/office/drawing/2014/main" val="1906569574"/>
                    </a:ext>
                  </a:extLst>
                </a:gridCol>
                <a:gridCol w="1100174">
                  <a:extLst>
                    <a:ext uri="{9D8B030D-6E8A-4147-A177-3AD203B41FA5}">
                      <a16:colId xmlns:a16="http://schemas.microsoft.com/office/drawing/2014/main" val="2090934411"/>
                    </a:ext>
                  </a:extLst>
                </a:gridCol>
                <a:gridCol w="1685543">
                  <a:extLst>
                    <a:ext uri="{9D8B030D-6E8A-4147-A177-3AD203B41FA5}">
                      <a16:colId xmlns:a16="http://schemas.microsoft.com/office/drawing/2014/main" val="1534403288"/>
                    </a:ext>
                  </a:extLst>
                </a:gridCol>
                <a:gridCol w="1583610">
                  <a:extLst>
                    <a:ext uri="{9D8B030D-6E8A-4147-A177-3AD203B41FA5}">
                      <a16:colId xmlns:a16="http://schemas.microsoft.com/office/drawing/2014/main" val="2032961260"/>
                    </a:ext>
                  </a:extLst>
                </a:gridCol>
                <a:gridCol w="1574932">
                  <a:extLst>
                    <a:ext uri="{9D8B030D-6E8A-4147-A177-3AD203B41FA5}">
                      <a16:colId xmlns:a16="http://schemas.microsoft.com/office/drawing/2014/main" val="1314389017"/>
                    </a:ext>
                  </a:extLst>
                </a:gridCol>
              </a:tblGrid>
              <a:tr h="362807">
                <a:tc rowSpan="2">
                  <a:txBody>
                    <a:bodyPr/>
                    <a:lstStyle/>
                    <a:p>
                      <a:pPr algn="ctr"/>
                      <a:r>
                        <a:rPr lang="en-US" sz="1600" b="0" dirty="0"/>
                        <a:t># of Electron Groups</a:t>
                      </a:r>
                    </a:p>
                  </a:txBody>
                  <a:tcPr anchor="b"/>
                </a:tc>
                <a:tc rowSpan="2">
                  <a:txBody>
                    <a:bodyPr/>
                    <a:lstStyle/>
                    <a:p>
                      <a:pPr algn="ctr"/>
                      <a:r>
                        <a:rPr lang="en-US" sz="1600" b="0" dirty="0"/>
                        <a:t>Electron Group Symmetry</a:t>
                      </a:r>
                    </a:p>
                  </a:txBody>
                  <a:tcPr anchor="b"/>
                </a:tc>
                <a:tc rowSpan="2">
                  <a:txBody>
                    <a:bodyPr/>
                    <a:lstStyle/>
                    <a:p>
                      <a:pPr algn="ctr"/>
                      <a:r>
                        <a:rPr lang="en-US" sz="1600" b="0" dirty="0"/>
                        <a:t>Ideal Bond Angle</a:t>
                      </a:r>
                    </a:p>
                  </a:txBody>
                  <a:tcPr anchor="b"/>
                </a:tc>
                <a:tc gridSpan="3">
                  <a:txBody>
                    <a:bodyPr/>
                    <a:lstStyle/>
                    <a:p>
                      <a:pPr algn="ctr"/>
                      <a:r>
                        <a:rPr lang="en-US" dirty="0"/>
                        <a:t>Molecular Geometry</a:t>
                      </a:r>
                    </a:p>
                  </a:txBody>
                  <a:tcPr anchor="b"/>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717359639"/>
                  </a:ext>
                </a:extLst>
              </a:tr>
              <a:tr h="385198">
                <a:tc vMerge="1">
                  <a:txBody>
                    <a:bodyPr/>
                    <a:lstStyle/>
                    <a:p>
                      <a:endParaRPr lang="en-US" dirty="0"/>
                    </a:p>
                  </a:txBody>
                  <a:tcPr>
                    <a:solidFill>
                      <a:schemeClr val="tx1"/>
                    </a:solidFill>
                  </a:tcPr>
                </a:tc>
                <a:tc vMerge="1">
                  <a:txBody>
                    <a:bodyPr/>
                    <a:lstStyle/>
                    <a:p>
                      <a:endParaRPr lang="en-US" dirty="0"/>
                    </a:p>
                  </a:txBody>
                  <a:tcPr>
                    <a:solidFill>
                      <a:schemeClr val="tx1"/>
                    </a:solidFill>
                  </a:tcPr>
                </a:tc>
                <a:tc vMerge="1">
                  <a:txBody>
                    <a:bodyPr/>
                    <a:lstStyle/>
                    <a:p>
                      <a:endParaRPr lang="en-US" dirty="0"/>
                    </a:p>
                  </a:txBody>
                  <a:tcPr>
                    <a:solidFill>
                      <a:schemeClr val="tx1"/>
                    </a:solidFill>
                  </a:tcPr>
                </a:tc>
                <a:tc>
                  <a:txBody>
                    <a:bodyPr/>
                    <a:lstStyle/>
                    <a:p>
                      <a:pPr algn="ctr"/>
                      <a:r>
                        <a:rPr lang="en-US" dirty="0">
                          <a:solidFill>
                            <a:schemeClr val="bg1"/>
                          </a:solidFill>
                        </a:rPr>
                        <a:t>0 lone pairs</a:t>
                      </a:r>
                    </a:p>
                  </a:txBody>
                  <a:tcPr anchor="b">
                    <a:solidFill>
                      <a:schemeClr val="tx1"/>
                    </a:solidFill>
                  </a:tcPr>
                </a:tc>
                <a:tc>
                  <a:txBody>
                    <a:bodyPr/>
                    <a:lstStyle/>
                    <a:p>
                      <a:pPr algn="ctr"/>
                      <a:r>
                        <a:rPr lang="en-US" dirty="0">
                          <a:solidFill>
                            <a:schemeClr val="bg1"/>
                          </a:solidFill>
                        </a:rPr>
                        <a:t>1 lone pair</a:t>
                      </a:r>
                    </a:p>
                  </a:txBody>
                  <a:tcPr anchor="b">
                    <a:solidFill>
                      <a:schemeClr val="tx1"/>
                    </a:solidFill>
                  </a:tcPr>
                </a:tc>
                <a:tc>
                  <a:txBody>
                    <a:bodyPr/>
                    <a:lstStyle/>
                    <a:p>
                      <a:pPr algn="ctr"/>
                      <a:r>
                        <a:rPr lang="en-US" dirty="0">
                          <a:solidFill>
                            <a:schemeClr val="bg1"/>
                          </a:solidFill>
                        </a:rPr>
                        <a:t>2 lone pairs</a:t>
                      </a:r>
                    </a:p>
                  </a:txBody>
                  <a:tcPr anchor="b">
                    <a:solidFill>
                      <a:schemeClr val="tx1"/>
                    </a:solidFill>
                  </a:tcPr>
                </a:tc>
                <a:extLst>
                  <a:ext uri="{0D108BD9-81ED-4DB2-BD59-A6C34878D82A}">
                    <a16:rowId xmlns:a16="http://schemas.microsoft.com/office/drawing/2014/main" val="649513099"/>
                  </a:ext>
                </a:extLst>
              </a:tr>
              <a:tr h="864773">
                <a:tc>
                  <a:txBody>
                    <a:bodyPr/>
                    <a:lstStyle/>
                    <a:p>
                      <a:pPr algn="ctr"/>
                      <a:r>
                        <a:rPr lang="en-US" dirty="0"/>
                        <a:t>2</a:t>
                      </a:r>
                    </a:p>
                  </a:txBody>
                  <a:tcPr anchor="ctr"/>
                </a:tc>
                <a:tc>
                  <a:txBody>
                    <a:bodyPr/>
                    <a:lstStyle/>
                    <a:p>
                      <a:pPr algn="ctr"/>
                      <a:r>
                        <a:rPr lang="en-US" sz="1600" dirty="0"/>
                        <a:t>Linear</a:t>
                      </a:r>
                    </a:p>
                    <a:p>
                      <a:pPr algn="ctr"/>
                      <a:br>
                        <a:rPr lang="en-US" dirty="0"/>
                      </a:br>
                      <a:endParaRPr lang="en-US" b="1" dirty="0">
                        <a:solidFill>
                          <a:srgbClr val="339933"/>
                        </a:solidFill>
                      </a:endParaRPr>
                    </a:p>
                  </a:txBody>
                  <a:tcPr anchor="ctr"/>
                </a:tc>
                <a:tc>
                  <a:txBody>
                    <a:bodyPr/>
                    <a:lstStyle/>
                    <a:p>
                      <a:pPr algn="ctr"/>
                      <a:r>
                        <a:rPr lang="en-US" dirty="0"/>
                        <a:t>180°</a:t>
                      </a:r>
                    </a:p>
                  </a:txBody>
                  <a:tcPr anchor="ctr"/>
                </a:tc>
                <a:tc>
                  <a:txBody>
                    <a:bodyPr/>
                    <a:lstStyle/>
                    <a:p>
                      <a:pPr algn="ctr"/>
                      <a:r>
                        <a:rPr lang="en-US" dirty="0"/>
                        <a:t>Linear</a:t>
                      </a:r>
                    </a:p>
                    <a:p>
                      <a:pPr algn="ctr"/>
                      <a:endParaRPr lang="en-US" dirty="0"/>
                    </a:p>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382538612"/>
                  </a:ext>
                </a:extLst>
              </a:tr>
              <a:tr h="1669906">
                <a:tc>
                  <a:txBody>
                    <a:bodyPr/>
                    <a:lstStyle/>
                    <a:p>
                      <a:pPr algn="ctr"/>
                      <a:r>
                        <a:rPr lang="en-US" dirty="0"/>
                        <a:t>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Trigonal Planar</a:t>
                      </a:r>
                      <a:br>
                        <a:rPr lang="en-US" dirty="0"/>
                      </a:b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dirty="0"/>
                    </a:p>
                  </a:txBody>
                  <a:tcPr anchor="ctr"/>
                </a:tc>
                <a:tc>
                  <a:txBody>
                    <a:bodyPr/>
                    <a:lstStyle/>
                    <a:p>
                      <a:pPr algn="ctr"/>
                      <a:r>
                        <a:rPr lang="en-US" dirty="0"/>
                        <a:t>120°</a:t>
                      </a:r>
                    </a:p>
                  </a:txBody>
                  <a:tcPr anchor="ctr"/>
                </a:tc>
                <a:tc>
                  <a:txBody>
                    <a:bodyPr/>
                    <a:lstStyle/>
                    <a:p>
                      <a:pPr algn="ctr"/>
                      <a:r>
                        <a:rPr lang="en-US" dirty="0"/>
                        <a:t>Trigonal Planar</a:t>
                      </a:r>
                    </a:p>
                    <a:p>
                      <a:pPr algn="ctr"/>
                      <a:endParaRPr lang="en-US" dirty="0"/>
                    </a:p>
                    <a:p>
                      <a:pPr algn="ctr"/>
                      <a:endParaRPr lang="en-US" dirty="0"/>
                    </a:p>
                    <a:p>
                      <a:pPr algn="ctr"/>
                      <a:endParaRPr lang="en-US" dirty="0"/>
                    </a:p>
                    <a:p>
                      <a:pPr algn="ctr"/>
                      <a:endParaRPr lang="en-US" dirty="0"/>
                    </a:p>
                  </a:txBody>
                  <a:tcPr anchor="ctr"/>
                </a:tc>
                <a:tc>
                  <a:txBody>
                    <a:bodyPr/>
                    <a:lstStyle/>
                    <a:p>
                      <a:pPr algn="ctr"/>
                      <a:r>
                        <a:rPr lang="en-US" dirty="0"/>
                        <a:t>Bent</a:t>
                      </a:r>
                    </a:p>
                  </a:txBody>
                  <a:tcPr/>
                </a:tc>
                <a:tc>
                  <a:txBody>
                    <a:bodyPr/>
                    <a:lstStyle/>
                    <a:p>
                      <a:pPr algn="ctr"/>
                      <a:endParaRPr lang="en-US" dirty="0"/>
                    </a:p>
                  </a:txBody>
                  <a:tcPr anchor="ctr"/>
                </a:tc>
                <a:extLst>
                  <a:ext uri="{0D108BD9-81ED-4DB2-BD59-A6C34878D82A}">
                    <a16:rowId xmlns:a16="http://schemas.microsoft.com/office/drawing/2014/main" val="3518669133"/>
                  </a:ext>
                </a:extLst>
              </a:tr>
              <a:tr h="1997924">
                <a:tc>
                  <a:txBody>
                    <a:bodyPr/>
                    <a:lstStyle/>
                    <a:p>
                      <a:pPr algn="ctr"/>
                      <a:r>
                        <a:rPr lang="en-US" dirty="0"/>
                        <a:t>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t>Tetrahedral</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600" dirty="0"/>
                    </a:p>
                  </a:txBody>
                  <a:tcPr anchor="ctr"/>
                </a:tc>
                <a:tc>
                  <a:txBody>
                    <a:bodyPr/>
                    <a:lstStyle/>
                    <a:p>
                      <a:pPr algn="ctr"/>
                      <a:r>
                        <a:rPr lang="en-US" dirty="0"/>
                        <a:t>109.5°</a:t>
                      </a:r>
                    </a:p>
                  </a:txBody>
                  <a:tcPr anchor="ctr"/>
                </a:tc>
                <a:tc>
                  <a:txBody>
                    <a:bodyPr/>
                    <a:lstStyle/>
                    <a:p>
                      <a:pPr algn="ctr"/>
                      <a:r>
                        <a:rPr lang="en-US" dirty="0"/>
                        <a:t>Tetrahedral</a:t>
                      </a:r>
                    </a:p>
                  </a:txBody>
                  <a:tcPr/>
                </a:tc>
                <a:tc>
                  <a:txBody>
                    <a:bodyPr/>
                    <a:lstStyle/>
                    <a:p>
                      <a:pPr algn="ctr"/>
                      <a:r>
                        <a:rPr lang="en-US" sz="1600" dirty="0"/>
                        <a:t>Trigonal Pyramidal</a:t>
                      </a:r>
                    </a:p>
                  </a:txBody>
                  <a:tcPr/>
                </a:tc>
                <a:tc>
                  <a:txBody>
                    <a:bodyPr/>
                    <a:lstStyle/>
                    <a:p>
                      <a:pPr algn="ctr"/>
                      <a:r>
                        <a:rPr lang="en-US" dirty="0"/>
                        <a:t>Bent</a:t>
                      </a:r>
                    </a:p>
                  </a:txBody>
                  <a:tcPr/>
                </a:tc>
                <a:extLst>
                  <a:ext uri="{0D108BD9-81ED-4DB2-BD59-A6C34878D82A}">
                    <a16:rowId xmlns:a16="http://schemas.microsoft.com/office/drawing/2014/main" val="2094065532"/>
                  </a:ext>
                </a:extLst>
              </a:tr>
            </a:tbl>
          </a:graphicData>
        </a:graphic>
      </p:graphicFrame>
      <p:sp>
        <p:nvSpPr>
          <p:cNvPr id="4" name="Slide Number Placeholder 3">
            <a:extLst>
              <a:ext uri="{FF2B5EF4-FFF2-40B4-BE49-F238E27FC236}">
                <a16:creationId xmlns:a16="http://schemas.microsoft.com/office/drawing/2014/main" id="{934D2036-2185-AB85-0729-0AA2B24825A2}"/>
              </a:ext>
            </a:extLst>
          </p:cNvPr>
          <p:cNvSpPr>
            <a:spLocks noGrp="1"/>
          </p:cNvSpPr>
          <p:nvPr>
            <p:ph type="sldNum" sz="quarter" idx="10"/>
          </p:nvPr>
        </p:nvSpPr>
        <p:spPr/>
        <p:txBody>
          <a:bodyPr/>
          <a:lstStyle/>
          <a:p>
            <a:fld id="{5B6962B3-FD4C-44AA-AB11-79423C828F3E}" type="slidenum">
              <a:rPr lang="en-US" smtClean="0"/>
              <a:pPr/>
              <a:t>50</a:t>
            </a:fld>
            <a:endParaRPr lang="en-US" dirty="0"/>
          </a:p>
        </p:txBody>
      </p:sp>
      <p:pic>
        <p:nvPicPr>
          <p:cNvPr id="18" name="Picture 17">
            <a:extLst>
              <a:ext uri="{FF2B5EF4-FFF2-40B4-BE49-F238E27FC236}">
                <a16:creationId xmlns:a16="http://schemas.microsoft.com/office/drawing/2014/main" id="{EC81DE54-F9B6-F8E8-9732-1883A6E36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1620" y="2256317"/>
            <a:ext cx="1323975" cy="371475"/>
          </a:xfrm>
          <a:prstGeom prst="rect">
            <a:avLst/>
          </a:prstGeom>
        </p:spPr>
      </p:pic>
      <p:pic>
        <p:nvPicPr>
          <p:cNvPr id="20" name="Picture 19">
            <a:extLst>
              <a:ext uri="{FF2B5EF4-FFF2-40B4-BE49-F238E27FC236}">
                <a16:creationId xmlns:a16="http://schemas.microsoft.com/office/drawing/2014/main" id="{96FF0249-6443-CB6A-5487-65615EAC6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245" y="3211020"/>
            <a:ext cx="1276350" cy="1095375"/>
          </a:xfrm>
          <a:prstGeom prst="rect">
            <a:avLst/>
          </a:prstGeom>
        </p:spPr>
      </p:pic>
      <p:pic>
        <p:nvPicPr>
          <p:cNvPr id="22" name="Picture 21" descr="A green symbol with letters and numbers&#10;&#10;AI-generated content may be incorrect.">
            <a:extLst>
              <a:ext uri="{FF2B5EF4-FFF2-40B4-BE49-F238E27FC236}">
                <a16:creationId xmlns:a16="http://schemas.microsoft.com/office/drawing/2014/main" id="{6847C163-A06E-D5D2-DC9A-24831F84C2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9286" y="4860925"/>
            <a:ext cx="1704975" cy="1552575"/>
          </a:xfrm>
          <a:prstGeom prst="rect">
            <a:avLst/>
          </a:prstGeom>
        </p:spPr>
      </p:pic>
      <p:pic>
        <p:nvPicPr>
          <p:cNvPr id="23" name="Picture 22">
            <a:extLst>
              <a:ext uri="{FF2B5EF4-FFF2-40B4-BE49-F238E27FC236}">
                <a16:creationId xmlns:a16="http://schemas.microsoft.com/office/drawing/2014/main" id="{5F350CE4-0660-1FE0-932E-E7BD60FEE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9942" y="2256317"/>
            <a:ext cx="1323975" cy="371475"/>
          </a:xfrm>
          <a:prstGeom prst="rect">
            <a:avLst/>
          </a:prstGeom>
        </p:spPr>
      </p:pic>
      <p:pic>
        <p:nvPicPr>
          <p:cNvPr id="24" name="Picture 23">
            <a:extLst>
              <a:ext uri="{FF2B5EF4-FFF2-40B4-BE49-F238E27FC236}">
                <a16:creationId xmlns:a16="http://schemas.microsoft.com/office/drawing/2014/main" id="{05F02F9C-B45A-6E8D-D3CE-623A281CF5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7567" y="3373174"/>
            <a:ext cx="1276350" cy="1095375"/>
          </a:xfrm>
          <a:prstGeom prst="rect">
            <a:avLst/>
          </a:prstGeom>
        </p:spPr>
      </p:pic>
      <p:pic>
        <p:nvPicPr>
          <p:cNvPr id="28" name="Picture 27">
            <a:extLst>
              <a:ext uri="{FF2B5EF4-FFF2-40B4-BE49-F238E27FC236}">
                <a16:creationId xmlns:a16="http://schemas.microsoft.com/office/drawing/2014/main" id="{DE4C79BA-2960-6983-A1C6-669357CEEA30}"/>
              </a:ext>
            </a:extLst>
          </p:cNvPr>
          <p:cNvPicPr>
            <a:picLocks noChangeAspect="1"/>
          </p:cNvPicPr>
          <p:nvPr/>
        </p:nvPicPr>
        <p:blipFill>
          <a:blip r:embed="rId5"/>
          <a:stretch>
            <a:fillRect/>
          </a:stretch>
        </p:blipFill>
        <p:spPr>
          <a:xfrm>
            <a:off x="5968093" y="3672165"/>
            <a:ext cx="1424590" cy="661867"/>
          </a:xfrm>
          <a:prstGeom prst="rect">
            <a:avLst/>
          </a:prstGeom>
        </p:spPr>
      </p:pic>
      <p:pic>
        <p:nvPicPr>
          <p:cNvPr id="33" name="Picture 32" descr="A green symbol with letters and numbers&#10;&#10;AI-generated content may be incorrect.">
            <a:extLst>
              <a:ext uri="{FF2B5EF4-FFF2-40B4-BE49-F238E27FC236}">
                <a16:creationId xmlns:a16="http://schemas.microsoft.com/office/drawing/2014/main" id="{A27F2F0B-748B-078B-8FF8-1E4F1FC243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254" y="4860925"/>
            <a:ext cx="1704975" cy="1552575"/>
          </a:xfrm>
          <a:prstGeom prst="rect">
            <a:avLst/>
          </a:prstGeom>
        </p:spPr>
      </p:pic>
      <p:pic>
        <p:nvPicPr>
          <p:cNvPr id="37" name="Picture 36">
            <a:extLst>
              <a:ext uri="{FF2B5EF4-FFF2-40B4-BE49-F238E27FC236}">
                <a16:creationId xmlns:a16="http://schemas.microsoft.com/office/drawing/2014/main" id="{662D90DF-A456-2036-9471-F5EEA78CA88A}"/>
              </a:ext>
            </a:extLst>
          </p:cNvPr>
          <p:cNvPicPr>
            <a:picLocks noChangeAspect="1"/>
          </p:cNvPicPr>
          <p:nvPr/>
        </p:nvPicPr>
        <p:blipFill>
          <a:blip r:embed="rId6"/>
          <a:stretch>
            <a:fillRect/>
          </a:stretch>
        </p:blipFill>
        <p:spPr>
          <a:xfrm>
            <a:off x="5992585" y="5346445"/>
            <a:ext cx="1437980" cy="915809"/>
          </a:xfrm>
          <a:prstGeom prst="rect">
            <a:avLst/>
          </a:prstGeom>
        </p:spPr>
      </p:pic>
      <p:pic>
        <p:nvPicPr>
          <p:cNvPr id="39" name="Picture 38">
            <a:extLst>
              <a:ext uri="{FF2B5EF4-FFF2-40B4-BE49-F238E27FC236}">
                <a16:creationId xmlns:a16="http://schemas.microsoft.com/office/drawing/2014/main" id="{FF1FDD22-3265-C4C9-EB48-F10BB129FD4A}"/>
              </a:ext>
            </a:extLst>
          </p:cNvPr>
          <p:cNvPicPr>
            <a:picLocks noChangeAspect="1"/>
          </p:cNvPicPr>
          <p:nvPr/>
        </p:nvPicPr>
        <p:blipFill>
          <a:blip r:embed="rId7"/>
          <a:stretch>
            <a:fillRect/>
          </a:stretch>
        </p:blipFill>
        <p:spPr>
          <a:xfrm>
            <a:off x="7544922" y="5111808"/>
            <a:ext cx="1437980" cy="1288006"/>
          </a:xfrm>
          <a:prstGeom prst="rect">
            <a:avLst/>
          </a:prstGeom>
        </p:spPr>
      </p:pic>
    </p:spTree>
    <p:extLst>
      <p:ext uri="{BB962C8B-B14F-4D97-AF65-F5344CB8AC3E}">
        <p14:creationId xmlns:p14="http://schemas.microsoft.com/office/powerpoint/2010/main" val="35151964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551CBE-6B81-8C58-69FF-37E16DDF3D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CB0940-3D7A-ACE2-C63C-A7592E5EC6C8}"/>
              </a:ext>
            </a:extLst>
          </p:cNvPr>
          <p:cNvSpPr>
            <a:spLocks noGrp="1"/>
          </p:cNvSpPr>
          <p:nvPr>
            <p:ph type="title"/>
          </p:nvPr>
        </p:nvSpPr>
        <p:spPr>
          <a:xfrm>
            <a:off x="338666" y="192338"/>
            <a:ext cx="8421512" cy="830997"/>
          </a:xfrm>
        </p:spPr>
        <p:txBody>
          <a:bodyPr/>
          <a:lstStyle/>
          <a:p>
            <a:r>
              <a:rPr lang="en-US" dirty="0"/>
              <a:t>What’s the Shape?</a:t>
            </a:r>
          </a:p>
        </p:txBody>
      </p:sp>
      <p:sp>
        <p:nvSpPr>
          <p:cNvPr id="5" name="Content Placeholder 4">
            <a:extLst>
              <a:ext uri="{FF2B5EF4-FFF2-40B4-BE49-F238E27FC236}">
                <a16:creationId xmlns:a16="http://schemas.microsoft.com/office/drawing/2014/main" id="{A7E9A0BA-1636-FA6D-9B83-65601840D860}"/>
              </a:ext>
            </a:extLst>
          </p:cNvPr>
          <p:cNvSpPr>
            <a:spLocks noGrp="1"/>
          </p:cNvSpPr>
          <p:nvPr>
            <p:ph idx="1"/>
          </p:nvPr>
        </p:nvSpPr>
        <p:spPr>
          <a:xfrm>
            <a:off x="372533" y="1111655"/>
            <a:ext cx="8485717" cy="5436102"/>
          </a:xfrm>
        </p:spPr>
        <p:txBody>
          <a:bodyPr/>
          <a:lstStyle/>
          <a:p>
            <a:r>
              <a:rPr lang="en-US" dirty="0"/>
              <a:t>What is shape of </a:t>
            </a:r>
            <a:r>
              <a:rPr lang="en-US" dirty="0">
                <a:solidFill>
                  <a:schemeClr val="accent1">
                    <a:lumMod val="60000"/>
                    <a:lumOff val="40000"/>
                  </a:schemeClr>
                </a:solidFill>
              </a:rPr>
              <a:t>PCl</a:t>
            </a:r>
            <a:r>
              <a:rPr lang="en-US" baseline="-25000" dirty="0">
                <a:solidFill>
                  <a:schemeClr val="accent1">
                    <a:lumMod val="60000"/>
                    <a:lumOff val="40000"/>
                  </a:schemeClr>
                </a:solidFill>
              </a:rPr>
              <a:t>3</a:t>
            </a:r>
            <a:r>
              <a:rPr lang="en-US" dirty="0"/>
              <a:t>? (</a:t>
            </a:r>
            <a:r>
              <a:rPr lang="en-US" dirty="0">
                <a:solidFill>
                  <a:srgbClr val="00FF00"/>
                </a:solidFill>
              </a:rPr>
              <a:t>phosphorus trichloride</a:t>
            </a:r>
            <a:r>
              <a:rPr lang="en-US" dirty="0"/>
              <a:t>)</a:t>
            </a:r>
          </a:p>
          <a:p>
            <a:pPr lvl="1"/>
            <a:r>
              <a:rPr lang="en-US" dirty="0"/>
              <a:t>Draw Lewis structure</a:t>
            </a:r>
            <a:br>
              <a:rPr lang="en-US" dirty="0"/>
            </a:br>
            <a:r>
              <a:rPr lang="en-US" dirty="0"/>
              <a:t>Cl will have 3 lone pairs each (not contributing to shape)</a:t>
            </a:r>
          </a:p>
          <a:p>
            <a:pPr lvl="1"/>
            <a:r>
              <a:rPr lang="en-US" dirty="0"/>
              <a:t>P atom will have 3 terminal Cl atoms</a:t>
            </a:r>
          </a:p>
          <a:p>
            <a:pPr lvl="1"/>
            <a:r>
              <a:rPr lang="en-US" dirty="0"/>
              <a:t>One lone pair is on P atom</a:t>
            </a:r>
          </a:p>
          <a:p>
            <a:pPr lvl="1"/>
            <a:r>
              <a:rPr lang="en-US" dirty="0"/>
              <a:t>Shape: trigonal pyramidal</a:t>
            </a:r>
          </a:p>
          <a:p>
            <a:r>
              <a:rPr lang="en-US" dirty="0"/>
              <a:t>What is shape of </a:t>
            </a:r>
            <a:r>
              <a:rPr lang="en-US" dirty="0">
                <a:solidFill>
                  <a:schemeClr val="accent1">
                    <a:lumMod val="60000"/>
                    <a:lumOff val="40000"/>
                  </a:schemeClr>
                </a:solidFill>
              </a:rPr>
              <a:t>NOF</a:t>
            </a:r>
            <a:r>
              <a:rPr lang="en-US" dirty="0"/>
              <a:t>? (</a:t>
            </a:r>
            <a:r>
              <a:rPr lang="en-US" dirty="0">
                <a:solidFill>
                  <a:srgbClr val="00FF00"/>
                </a:solidFill>
              </a:rPr>
              <a:t>nitrosyl fluoride</a:t>
            </a:r>
            <a:r>
              <a:rPr lang="en-US" dirty="0"/>
              <a:t>)</a:t>
            </a:r>
          </a:p>
          <a:p>
            <a:pPr lvl="1"/>
            <a:r>
              <a:rPr lang="en-US" dirty="0"/>
              <a:t>Central atom is N, terminal atoms are O and F</a:t>
            </a:r>
          </a:p>
          <a:p>
            <a:pPr lvl="1"/>
            <a:r>
              <a:rPr lang="en-US" dirty="0"/>
              <a:t>Lewis structure: N double bond O, N single bond F, two lone pairs on O atom, 3 lone pairs on F</a:t>
            </a:r>
            <a:br>
              <a:rPr lang="en-US" dirty="0"/>
            </a:br>
            <a:r>
              <a:rPr lang="en-US" dirty="0"/>
              <a:t>1 lone on central N atoms </a:t>
            </a:r>
            <a:r>
              <a:rPr lang="en-US" dirty="0">
                <a:sym typeface="Wingdings" panose="05000000000000000000" pitchFamily="2" charset="2"/>
              </a:rPr>
              <a:t> bent</a:t>
            </a:r>
          </a:p>
          <a:p>
            <a:pPr lvl="1"/>
            <a:endParaRPr lang="en-US" dirty="0"/>
          </a:p>
          <a:p>
            <a:endParaRPr lang="en-US" dirty="0"/>
          </a:p>
        </p:txBody>
      </p:sp>
    </p:spTree>
    <p:extLst>
      <p:ext uri="{BB962C8B-B14F-4D97-AF65-F5344CB8AC3E}">
        <p14:creationId xmlns:p14="http://schemas.microsoft.com/office/powerpoint/2010/main" val="41221423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D1018F-F1A9-4748-3ABA-260CE7A244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B181B0-7BAA-10B8-BF05-F5D277447FB9}"/>
              </a:ext>
            </a:extLst>
          </p:cNvPr>
          <p:cNvSpPr>
            <a:spLocks noGrp="1"/>
          </p:cNvSpPr>
          <p:nvPr>
            <p:ph type="title"/>
          </p:nvPr>
        </p:nvSpPr>
        <p:spPr>
          <a:xfrm>
            <a:off x="361244" y="167845"/>
            <a:ext cx="8421512" cy="830997"/>
          </a:xfrm>
        </p:spPr>
        <p:txBody>
          <a:bodyPr/>
          <a:lstStyle/>
          <a:p>
            <a:r>
              <a:rPr lang="en-US" dirty="0"/>
              <a:t>What’s the Shape?</a:t>
            </a:r>
          </a:p>
        </p:txBody>
      </p:sp>
      <p:sp>
        <p:nvSpPr>
          <p:cNvPr id="5" name="Content Placeholder 4">
            <a:extLst>
              <a:ext uri="{FF2B5EF4-FFF2-40B4-BE49-F238E27FC236}">
                <a16:creationId xmlns:a16="http://schemas.microsoft.com/office/drawing/2014/main" id="{491B391A-FE9A-835F-1171-31116AD7D839}"/>
              </a:ext>
            </a:extLst>
          </p:cNvPr>
          <p:cNvSpPr>
            <a:spLocks noGrp="1"/>
          </p:cNvSpPr>
          <p:nvPr>
            <p:ph idx="1"/>
          </p:nvPr>
        </p:nvSpPr>
        <p:spPr>
          <a:xfrm>
            <a:off x="361244" y="998842"/>
            <a:ext cx="8497006" cy="5573408"/>
          </a:xfrm>
        </p:spPr>
        <p:txBody>
          <a:bodyPr/>
          <a:lstStyle/>
          <a:p>
            <a:r>
              <a:rPr lang="en-US" dirty="0"/>
              <a:t>What is shape of </a:t>
            </a:r>
            <a:r>
              <a:rPr lang="en-US" dirty="0">
                <a:solidFill>
                  <a:schemeClr val="accent1">
                    <a:lumMod val="60000"/>
                    <a:lumOff val="40000"/>
                  </a:schemeClr>
                </a:solidFill>
              </a:rPr>
              <a:t>CH</a:t>
            </a:r>
            <a:r>
              <a:rPr lang="en-US" baseline="-25000" dirty="0">
                <a:solidFill>
                  <a:schemeClr val="accent1">
                    <a:lumMod val="60000"/>
                    <a:lumOff val="40000"/>
                  </a:schemeClr>
                </a:solidFill>
              </a:rPr>
              <a:t>2</a:t>
            </a:r>
            <a:r>
              <a:rPr lang="en-US" dirty="0">
                <a:solidFill>
                  <a:schemeClr val="accent1">
                    <a:lumMod val="60000"/>
                    <a:lumOff val="40000"/>
                  </a:schemeClr>
                </a:solidFill>
              </a:rPr>
              <a:t>Cl</a:t>
            </a:r>
            <a:r>
              <a:rPr lang="en-US" baseline="-25000" dirty="0">
                <a:solidFill>
                  <a:schemeClr val="accent1">
                    <a:lumMod val="60000"/>
                    <a:lumOff val="40000"/>
                  </a:schemeClr>
                </a:solidFill>
              </a:rPr>
              <a:t>2</a:t>
            </a:r>
            <a:r>
              <a:rPr lang="en-US" dirty="0"/>
              <a:t>? (</a:t>
            </a:r>
            <a:r>
              <a:rPr lang="en-US" dirty="0">
                <a:solidFill>
                  <a:srgbClr val="00FF00"/>
                </a:solidFill>
              </a:rPr>
              <a:t>dichloromethane</a:t>
            </a:r>
            <a:r>
              <a:rPr lang="en-US" dirty="0"/>
              <a:t>)</a:t>
            </a:r>
          </a:p>
          <a:p>
            <a:pPr lvl="1"/>
            <a:r>
              <a:rPr lang="en-US" dirty="0"/>
              <a:t>Lewis structure has central C atoms</a:t>
            </a:r>
            <a:br>
              <a:rPr lang="en-US" dirty="0"/>
            </a:br>
            <a:r>
              <a:rPr lang="en-US" dirty="0"/>
              <a:t>with four terminal atoms: two H atoms,</a:t>
            </a:r>
            <a:br>
              <a:rPr lang="en-US" dirty="0"/>
            </a:br>
            <a:r>
              <a:rPr lang="en-US" dirty="0"/>
              <a:t>two Cl atoms</a:t>
            </a:r>
          </a:p>
          <a:p>
            <a:pPr lvl="1"/>
            <a:r>
              <a:rPr lang="en-US" dirty="0"/>
              <a:t>No lone pairs on C or H, three lone pairs</a:t>
            </a:r>
            <a:br>
              <a:rPr lang="en-US" dirty="0"/>
            </a:br>
            <a:r>
              <a:rPr lang="en-US" dirty="0"/>
              <a:t>on Cl atoms which do not contribute to</a:t>
            </a:r>
            <a:br>
              <a:rPr lang="en-US" dirty="0"/>
            </a:br>
            <a:r>
              <a:rPr lang="en-US" dirty="0"/>
              <a:t>shape</a:t>
            </a:r>
          </a:p>
          <a:p>
            <a:pPr lvl="1"/>
            <a:r>
              <a:rPr lang="en-US" dirty="0"/>
              <a:t>Shape: tetrahedral</a:t>
            </a:r>
          </a:p>
          <a:p>
            <a:r>
              <a:rPr lang="en-US" dirty="0">
                <a:sym typeface="Wingdings" panose="05000000000000000000" pitchFamily="2" charset="2"/>
              </a:rPr>
              <a:t>What is shape of </a:t>
            </a:r>
            <a:r>
              <a:rPr lang="en-US" dirty="0">
                <a:solidFill>
                  <a:schemeClr val="accent1">
                    <a:lumMod val="60000"/>
                    <a:lumOff val="40000"/>
                  </a:schemeClr>
                </a:solidFill>
                <a:sym typeface="Wingdings" panose="05000000000000000000" pitchFamily="2" charset="2"/>
              </a:rPr>
              <a:t>C</a:t>
            </a:r>
            <a:r>
              <a:rPr lang="en-US" baseline="-25000" dirty="0">
                <a:solidFill>
                  <a:schemeClr val="accent1">
                    <a:lumMod val="60000"/>
                    <a:lumOff val="40000"/>
                  </a:schemeClr>
                </a:solidFill>
                <a:sym typeface="Wingdings" panose="05000000000000000000" pitchFamily="2" charset="2"/>
              </a:rPr>
              <a:t>2</a:t>
            </a:r>
            <a:r>
              <a:rPr lang="en-US" dirty="0">
                <a:solidFill>
                  <a:schemeClr val="accent1">
                    <a:lumMod val="60000"/>
                    <a:lumOff val="40000"/>
                  </a:schemeClr>
                </a:solidFill>
                <a:sym typeface="Wingdings" panose="05000000000000000000" pitchFamily="2" charset="2"/>
              </a:rPr>
              <a:t>H</a:t>
            </a:r>
            <a:r>
              <a:rPr lang="en-US" baseline="-25000" dirty="0">
                <a:solidFill>
                  <a:schemeClr val="accent1">
                    <a:lumMod val="60000"/>
                    <a:lumOff val="40000"/>
                  </a:schemeClr>
                </a:solidFill>
                <a:sym typeface="Wingdings" panose="05000000000000000000" pitchFamily="2" charset="2"/>
              </a:rPr>
              <a:t>4</a:t>
            </a:r>
            <a:r>
              <a:rPr lang="en-US" dirty="0">
                <a:sym typeface="Wingdings" panose="05000000000000000000" pitchFamily="2" charset="2"/>
              </a:rPr>
              <a:t>? (</a:t>
            </a:r>
            <a:r>
              <a:rPr lang="en-US" dirty="0">
                <a:solidFill>
                  <a:srgbClr val="00FF00"/>
                </a:solidFill>
                <a:sym typeface="Wingdings" panose="05000000000000000000" pitchFamily="2" charset="2"/>
              </a:rPr>
              <a:t>ethylene</a:t>
            </a:r>
            <a:r>
              <a:rPr lang="en-US" dirty="0">
                <a:sym typeface="Wingdings" panose="05000000000000000000" pitchFamily="2" charset="2"/>
              </a:rPr>
              <a:t>)</a:t>
            </a:r>
          </a:p>
          <a:p>
            <a:pPr lvl="1"/>
            <a:r>
              <a:rPr lang="en-US" dirty="0"/>
              <a:t>Two central atoms of C</a:t>
            </a:r>
          </a:p>
          <a:p>
            <a:pPr lvl="1"/>
            <a:r>
              <a:rPr lang="en-US" dirty="0"/>
              <a:t>Terminal atoms of each are: two H</a:t>
            </a:r>
            <a:br>
              <a:rPr lang="en-US" dirty="0"/>
            </a:br>
            <a:r>
              <a:rPr lang="en-US" dirty="0"/>
              <a:t>atoms and one C atom (the other C)</a:t>
            </a:r>
          </a:p>
          <a:p>
            <a:pPr lvl="1"/>
            <a:r>
              <a:rPr lang="en-US" dirty="0"/>
              <a:t>Lewis structure: C single bond to</a:t>
            </a:r>
            <a:br>
              <a:rPr lang="en-US" dirty="0"/>
            </a:br>
            <a:r>
              <a:rPr lang="en-US" dirty="0"/>
              <a:t>both H atoms, double bond other C,</a:t>
            </a:r>
            <a:br>
              <a:rPr lang="en-US" dirty="0"/>
            </a:br>
            <a:r>
              <a:rPr lang="en-US" dirty="0"/>
              <a:t>no lone pairs</a:t>
            </a:r>
          </a:p>
          <a:p>
            <a:pPr lvl="1"/>
            <a:r>
              <a:rPr lang="en-US" dirty="0">
                <a:sym typeface="Wingdings" panose="05000000000000000000" pitchFamily="2" charset="2"/>
              </a:rPr>
              <a:t>Shape: trigonal planar each C</a:t>
            </a:r>
          </a:p>
          <a:p>
            <a:pPr lvl="1"/>
            <a:endParaRPr lang="en-US" dirty="0"/>
          </a:p>
          <a:p>
            <a:endParaRPr lang="en-US" dirty="0"/>
          </a:p>
        </p:txBody>
      </p:sp>
      <p:pic>
        <p:nvPicPr>
          <p:cNvPr id="2050" name="Picture 2" descr="CH2Cl2 Polar or Nonpolar - Chemistry Steps">
            <a:extLst>
              <a:ext uri="{FF2B5EF4-FFF2-40B4-BE49-F238E27FC236}">
                <a16:creationId xmlns:a16="http://schemas.microsoft.com/office/drawing/2014/main" id="{0DD2EB90-0F29-5B34-6597-2F7B45B0D9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2200" y="1454331"/>
            <a:ext cx="2091663" cy="17337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F76CF55-71DD-4B95-FD36-67002A8F3CEE}"/>
              </a:ext>
            </a:extLst>
          </p:cNvPr>
          <p:cNvPicPr>
            <a:picLocks noChangeAspect="1"/>
          </p:cNvPicPr>
          <p:nvPr/>
        </p:nvPicPr>
        <p:blipFill>
          <a:blip r:embed="rId3"/>
          <a:stretch>
            <a:fillRect/>
          </a:stretch>
        </p:blipFill>
        <p:spPr>
          <a:xfrm>
            <a:off x="5673210" y="4404321"/>
            <a:ext cx="2920653" cy="1998696"/>
          </a:xfrm>
          <a:prstGeom prst="rect">
            <a:avLst/>
          </a:prstGeom>
        </p:spPr>
      </p:pic>
    </p:spTree>
    <p:extLst>
      <p:ext uri="{BB962C8B-B14F-4D97-AF65-F5344CB8AC3E}">
        <p14:creationId xmlns:p14="http://schemas.microsoft.com/office/powerpoint/2010/main" val="34699930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BEAC3-4F0F-86AD-69F4-C0425D34AE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0991CD-7D4F-4874-B979-AED70844019E}"/>
              </a:ext>
            </a:extLst>
          </p:cNvPr>
          <p:cNvSpPr>
            <a:spLocks noGrp="1"/>
          </p:cNvSpPr>
          <p:nvPr>
            <p:ph type="title"/>
          </p:nvPr>
        </p:nvSpPr>
        <p:spPr>
          <a:xfrm>
            <a:off x="338666" y="310445"/>
            <a:ext cx="8421512" cy="830997"/>
          </a:xfrm>
        </p:spPr>
        <p:txBody>
          <a:bodyPr/>
          <a:lstStyle/>
          <a:p>
            <a:r>
              <a:rPr lang="en-US" dirty="0"/>
              <a:t>Bond Polarity</a:t>
            </a:r>
          </a:p>
        </p:txBody>
      </p:sp>
      <p:sp>
        <p:nvSpPr>
          <p:cNvPr id="3" name="Content Placeholder 2">
            <a:extLst>
              <a:ext uri="{FF2B5EF4-FFF2-40B4-BE49-F238E27FC236}">
                <a16:creationId xmlns:a16="http://schemas.microsoft.com/office/drawing/2014/main" id="{E9E98025-D6A4-2A9F-CFD6-B45BBA05CBDC}"/>
              </a:ext>
            </a:extLst>
          </p:cNvPr>
          <p:cNvSpPr>
            <a:spLocks noGrp="1"/>
          </p:cNvSpPr>
          <p:nvPr>
            <p:ph idx="1"/>
          </p:nvPr>
        </p:nvSpPr>
        <p:spPr/>
        <p:txBody>
          <a:bodyPr/>
          <a:lstStyle/>
          <a:p>
            <a:r>
              <a:rPr lang="en-US" dirty="0"/>
              <a:t>On one side: </a:t>
            </a:r>
            <a:r>
              <a:rPr lang="en-US" b="1" dirty="0">
                <a:solidFill>
                  <a:schemeClr val="accent1">
                    <a:lumMod val="60000"/>
                    <a:lumOff val="40000"/>
                  </a:schemeClr>
                </a:solidFill>
              </a:rPr>
              <a:t>ionic</a:t>
            </a:r>
            <a:r>
              <a:rPr lang="en-US" dirty="0"/>
              <a:t>, other side: </a:t>
            </a:r>
            <a:r>
              <a:rPr lang="en-US" b="1" dirty="0">
                <a:solidFill>
                  <a:schemeClr val="accent1">
                    <a:lumMod val="60000"/>
                    <a:lumOff val="40000"/>
                  </a:schemeClr>
                </a:solidFill>
              </a:rPr>
              <a:t>covalent</a:t>
            </a:r>
          </a:p>
          <a:p>
            <a:r>
              <a:rPr lang="en-US" dirty="0"/>
              <a:t>In the </a:t>
            </a:r>
            <a:r>
              <a:rPr lang="en-US" dirty="0">
                <a:solidFill>
                  <a:srgbClr val="FFFF00"/>
                </a:solidFill>
              </a:rPr>
              <a:t>middle</a:t>
            </a:r>
            <a:r>
              <a:rPr lang="en-US" dirty="0"/>
              <a:t>: </a:t>
            </a:r>
            <a:r>
              <a:rPr lang="en-US" dirty="0">
                <a:solidFill>
                  <a:schemeClr val="accent1">
                    <a:lumMod val="60000"/>
                    <a:lumOff val="40000"/>
                  </a:schemeClr>
                </a:solidFill>
              </a:rPr>
              <a:t>partial sharing</a:t>
            </a:r>
          </a:p>
          <a:p>
            <a:pPr marL="0" indent="0" algn="ctr">
              <a:buNone/>
            </a:pPr>
            <a:r>
              <a:rPr lang="en-US" dirty="0"/>
              <a:t>better term: </a:t>
            </a:r>
            <a:r>
              <a:rPr lang="en-US" b="1" dirty="0">
                <a:solidFill>
                  <a:srgbClr val="00FF00"/>
                </a:solidFill>
              </a:rPr>
              <a:t>polar covalent</a:t>
            </a:r>
          </a:p>
          <a:p>
            <a:pPr marL="0" indent="0">
              <a:buNone/>
            </a:pPr>
            <a:r>
              <a:rPr lang="en-US" dirty="0"/>
              <a:t>Despite sharing in covalent bonding of the nonmetal atoms, some of the atoms of nonmetal elements want electrons more than the other atoms of the nonmetal elements.</a:t>
            </a:r>
          </a:p>
          <a:p>
            <a:pPr marL="0" indent="0">
              <a:buNone/>
            </a:pPr>
            <a:endParaRPr lang="en-US" dirty="0"/>
          </a:p>
          <a:p>
            <a:pPr marL="0" indent="0">
              <a:buNone/>
            </a:pPr>
            <a:r>
              <a:rPr lang="en-US" dirty="0"/>
              <a:t>The atoms of elements forming bonds with electron pairs between them will likely differ in how much they are willing to share all pairs of electrons in the bonds they form between the atoms.</a:t>
            </a:r>
          </a:p>
        </p:txBody>
      </p:sp>
      <p:sp>
        <p:nvSpPr>
          <p:cNvPr id="4" name="Slide Number Placeholder 3">
            <a:extLst>
              <a:ext uri="{FF2B5EF4-FFF2-40B4-BE49-F238E27FC236}">
                <a16:creationId xmlns:a16="http://schemas.microsoft.com/office/drawing/2014/main" id="{C03128DC-1CEA-E063-166B-CBD5AAA9A32C}"/>
              </a:ext>
            </a:extLst>
          </p:cNvPr>
          <p:cNvSpPr>
            <a:spLocks noGrp="1"/>
          </p:cNvSpPr>
          <p:nvPr>
            <p:ph type="sldNum" sz="quarter" idx="10"/>
          </p:nvPr>
        </p:nvSpPr>
        <p:spPr/>
        <p:txBody>
          <a:bodyPr/>
          <a:lstStyle/>
          <a:p>
            <a:fld id="{5B6962B3-FD4C-44AA-AB11-79423C828F3E}" type="slidenum">
              <a:rPr lang="en-US" smtClean="0"/>
              <a:pPr/>
              <a:t>53</a:t>
            </a:fld>
            <a:endParaRPr lang="en-US" dirty="0"/>
          </a:p>
        </p:txBody>
      </p:sp>
    </p:spTree>
    <p:extLst>
      <p:ext uri="{BB962C8B-B14F-4D97-AF65-F5344CB8AC3E}">
        <p14:creationId xmlns:p14="http://schemas.microsoft.com/office/powerpoint/2010/main" val="23997094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9A81E-0C18-6C79-D140-F301E76474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674EB2-2138-FA29-BD33-36A4E6CC8189}"/>
              </a:ext>
            </a:extLst>
          </p:cNvPr>
          <p:cNvSpPr>
            <a:spLocks noGrp="1"/>
          </p:cNvSpPr>
          <p:nvPr>
            <p:ph type="title"/>
          </p:nvPr>
        </p:nvSpPr>
        <p:spPr>
          <a:xfrm>
            <a:off x="338666" y="310445"/>
            <a:ext cx="8421512" cy="830997"/>
          </a:xfrm>
        </p:spPr>
        <p:txBody>
          <a:bodyPr/>
          <a:lstStyle/>
          <a:p>
            <a:r>
              <a:rPr lang="en-US" dirty="0"/>
              <a:t>Electronegativity</a:t>
            </a:r>
          </a:p>
        </p:txBody>
      </p:sp>
      <p:sp>
        <p:nvSpPr>
          <p:cNvPr id="3" name="Content Placeholder 2">
            <a:extLst>
              <a:ext uri="{FF2B5EF4-FFF2-40B4-BE49-F238E27FC236}">
                <a16:creationId xmlns:a16="http://schemas.microsoft.com/office/drawing/2014/main" id="{0762AAB1-8EBE-9C1B-0DB8-3A7FFA1CD22C}"/>
              </a:ext>
            </a:extLst>
          </p:cNvPr>
          <p:cNvSpPr>
            <a:spLocks noGrp="1"/>
          </p:cNvSpPr>
          <p:nvPr>
            <p:ph idx="1"/>
          </p:nvPr>
        </p:nvSpPr>
        <p:spPr/>
        <p:txBody>
          <a:bodyPr/>
          <a:lstStyle/>
          <a:p>
            <a:r>
              <a:rPr lang="en-US" b="1" dirty="0">
                <a:solidFill>
                  <a:srgbClr val="00FF00"/>
                </a:solidFill>
              </a:rPr>
              <a:t>Electronegativity</a:t>
            </a:r>
            <a:r>
              <a:rPr lang="en-US" dirty="0"/>
              <a:t> is a property of every element in the Periodic Table</a:t>
            </a:r>
          </a:p>
          <a:p>
            <a:r>
              <a:rPr lang="en-US" b="1" dirty="0">
                <a:solidFill>
                  <a:srgbClr val="00FF00"/>
                </a:solidFill>
              </a:rPr>
              <a:t>Electronegativity</a:t>
            </a:r>
            <a:r>
              <a:rPr lang="en-US" dirty="0"/>
              <a:t> describes the potential of an atom to attract electrons when it is in a bond. The difference in electronegativity values between two atoms is what predicts the type of bond (ionic, polar covalent, covalent) that will form between them.</a:t>
            </a:r>
          </a:p>
          <a:p>
            <a:r>
              <a:rPr lang="en-US" sz="2000" dirty="0"/>
              <a:t>An element will have a HIGHER electronegativity if it wants the electrons (electron pairs) more</a:t>
            </a:r>
          </a:p>
          <a:p>
            <a:r>
              <a:rPr lang="en-US" sz="2000" dirty="0"/>
              <a:t>Metal elements on left side of Table will have LOWER electronegativities than nonmetal elements on right side</a:t>
            </a:r>
          </a:p>
          <a:p>
            <a:r>
              <a:rPr lang="en-US" sz="2000" b="1" dirty="0" err="1">
                <a:solidFill>
                  <a:srgbClr val="00FF00"/>
                </a:solidFill>
              </a:rPr>
              <a:t>Flourine</a:t>
            </a:r>
            <a:r>
              <a:rPr lang="en-US" sz="2000" dirty="0"/>
              <a:t> at upper right of Table has the highest electronegativity of any element</a:t>
            </a:r>
          </a:p>
        </p:txBody>
      </p:sp>
      <p:sp>
        <p:nvSpPr>
          <p:cNvPr id="4" name="Slide Number Placeholder 3">
            <a:extLst>
              <a:ext uri="{FF2B5EF4-FFF2-40B4-BE49-F238E27FC236}">
                <a16:creationId xmlns:a16="http://schemas.microsoft.com/office/drawing/2014/main" id="{409A82C4-4B41-6578-4C08-4DFA1C58A55E}"/>
              </a:ext>
            </a:extLst>
          </p:cNvPr>
          <p:cNvSpPr>
            <a:spLocks noGrp="1"/>
          </p:cNvSpPr>
          <p:nvPr>
            <p:ph type="sldNum" sz="quarter" idx="10"/>
          </p:nvPr>
        </p:nvSpPr>
        <p:spPr/>
        <p:txBody>
          <a:bodyPr/>
          <a:lstStyle/>
          <a:p>
            <a:fld id="{5B6962B3-FD4C-44AA-AB11-79423C828F3E}" type="slidenum">
              <a:rPr lang="en-US" smtClean="0"/>
              <a:pPr/>
              <a:t>54</a:t>
            </a:fld>
            <a:endParaRPr lang="en-US" dirty="0"/>
          </a:p>
        </p:txBody>
      </p:sp>
    </p:spTree>
    <p:extLst>
      <p:ext uri="{BB962C8B-B14F-4D97-AF65-F5344CB8AC3E}">
        <p14:creationId xmlns:p14="http://schemas.microsoft.com/office/powerpoint/2010/main" val="1843765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82AA84-653E-0D42-ADBB-FD375352DC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8B337-8FCB-78DE-749F-95A566C1349C}"/>
              </a:ext>
            </a:extLst>
          </p:cNvPr>
          <p:cNvSpPr>
            <a:spLocks noGrp="1"/>
          </p:cNvSpPr>
          <p:nvPr>
            <p:ph type="title"/>
          </p:nvPr>
        </p:nvSpPr>
        <p:spPr>
          <a:xfrm>
            <a:off x="338666" y="270023"/>
            <a:ext cx="8421512" cy="830997"/>
          </a:xfrm>
        </p:spPr>
        <p:txBody>
          <a:bodyPr/>
          <a:lstStyle/>
          <a:p>
            <a:r>
              <a:rPr lang="en-US" dirty="0"/>
              <a:t>Electronegativity Values</a:t>
            </a:r>
          </a:p>
        </p:txBody>
      </p:sp>
      <p:sp>
        <p:nvSpPr>
          <p:cNvPr id="3" name="Content Placeholder 2">
            <a:extLst>
              <a:ext uri="{FF2B5EF4-FFF2-40B4-BE49-F238E27FC236}">
                <a16:creationId xmlns:a16="http://schemas.microsoft.com/office/drawing/2014/main" id="{B2F8E308-A588-BD38-B1F1-3819A3F1A70E}"/>
              </a:ext>
            </a:extLst>
          </p:cNvPr>
          <p:cNvSpPr>
            <a:spLocks noGrp="1"/>
          </p:cNvSpPr>
          <p:nvPr>
            <p:ph idx="1"/>
          </p:nvPr>
        </p:nvSpPr>
        <p:spPr/>
        <p:txBody>
          <a:bodyPr/>
          <a:lstStyle/>
          <a:p>
            <a:pPr marL="0" indent="0">
              <a:buNone/>
            </a:pPr>
            <a:r>
              <a:rPr lang="en-US" dirty="0"/>
              <a:t>Values show how much the atoms of element want to hold on to the electrons (electron pairs) in a bond</a:t>
            </a:r>
          </a:p>
        </p:txBody>
      </p:sp>
      <p:sp>
        <p:nvSpPr>
          <p:cNvPr id="4" name="Slide Number Placeholder 3">
            <a:extLst>
              <a:ext uri="{FF2B5EF4-FFF2-40B4-BE49-F238E27FC236}">
                <a16:creationId xmlns:a16="http://schemas.microsoft.com/office/drawing/2014/main" id="{75545F20-4A24-F98C-501C-E5C75D3A2468}"/>
              </a:ext>
            </a:extLst>
          </p:cNvPr>
          <p:cNvSpPr>
            <a:spLocks noGrp="1"/>
          </p:cNvSpPr>
          <p:nvPr>
            <p:ph type="sldNum" sz="quarter" idx="10"/>
          </p:nvPr>
        </p:nvSpPr>
        <p:spPr/>
        <p:txBody>
          <a:bodyPr/>
          <a:lstStyle/>
          <a:p>
            <a:fld id="{5B6962B3-FD4C-44AA-AB11-79423C828F3E}" type="slidenum">
              <a:rPr lang="en-US" smtClean="0"/>
              <a:pPr/>
              <a:t>55</a:t>
            </a:fld>
            <a:endParaRPr lang="en-US" dirty="0"/>
          </a:p>
        </p:txBody>
      </p:sp>
      <p:pic>
        <p:nvPicPr>
          <p:cNvPr id="6" name="Picture 5">
            <a:extLst>
              <a:ext uri="{FF2B5EF4-FFF2-40B4-BE49-F238E27FC236}">
                <a16:creationId xmlns:a16="http://schemas.microsoft.com/office/drawing/2014/main" id="{4C425ED4-094F-00C0-81E0-56F9066F6041}"/>
              </a:ext>
            </a:extLst>
          </p:cNvPr>
          <p:cNvPicPr>
            <a:picLocks noChangeAspect="1"/>
          </p:cNvPicPr>
          <p:nvPr/>
        </p:nvPicPr>
        <p:blipFill>
          <a:blip r:embed="rId2"/>
          <a:stretch>
            <a:fillRect/>
          </a:stretch>
        </p:blipFill>
        <p:spPr>
          <a:xfrm>
            <a:off x="217614" y="2297653"/>
            <a:ext cx="8843836" cy="4115847"/>
          </a:xfrm>
          <a:prstGeom prst="rect">
            <a:avLst/>
          </a:prstGeom>
        </p:spPr>
      </p:pic>
    </p:spTree>
    <p:extLst>
      <p:ext uri="{BB962C8B-B14F-4D97-AF65-F5344CB8AC3E}">
        <p14:creationId xmlns:p14="http://schemas.microsoft.com/office/powerpoint/2010/main" val="3913461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5E3AA6-AF0D-830F-4125-3815C5B430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C3F907-F44A-7CC7-C81A-403163F92F77}"/>
              </a:ext>
            </a:extLst>
          </p:cNvPr>
          <p:cNvSpPr>
            <a:spLocks noGrp="1"/>
          </p:cNvSpPr>
          <p:nvPr>
            <p:ph type="title"/>
          </p:nvPr>
        </p:nvSpPr>
        <p:spPr>
          <a:xfrm>
            <a:off x="338666" y="270023"/>
            <a:ext cx="8421512" cy="830997"/>
          </a:xfrm>
        </p:spPr>
        <p:txBody>
          <a:bodyPr/>
          <a:lstStyle/>
          <a:p>
            <a:r>
              <a:rPr lang="en-US" dirty="0"/>
              <a:t>Standard for Bonding Polarity</a:t>
            </a:r>
          </a:p>
        </p:txBody>
      </p:sp>
      <p:sp>
        <p:nvSpPr>
          <p:cNvPr id="3" name="Content Placeholder 2">
            <a:extLst>
              <a:ext uri="{FF2B5EF4-FFF2-40B4-BE49-F238E27FC236}">
                <a16:creationId xmlns:a16="http://schemas.microsoft.com/office/drawing/2014/main" id="{C3801E03-EEAB-3CFE-8012-03830663305A}"/>
              </a:ext>
            </a:extLst>
          </p:cNvPr>
          <p:cNvSpPr>
            <a:spLocks noGrp="1"/>
          </p:cNvSpPr>
          <p:nvPr>
            <p:ph idx="1"/>
          </p:nvPr>
        </p:nvSpPr>
        <p:spPr>
          <a:xfrm>
            <a:off x="372533" y="1198035"/>
            <a:ext cx="8387645" cy="5215465"/>
          </a:xfrm>
        </p:spPr>
        <p:txBody>
          <a:bodyPr/>
          <a:lstStyle/>
          <a:p>
            <a:r>
              <a:rPr lang="en-US" dirty="0"/>
              <a:t>For two bonded atoms, </a:t>
            </a:r>
            <a:r>
              <a:rPr lang="en-US" dirty="0">
                <a:solidFill>
                  <a:srgbClr val="FFFF00"/>
                </a:solidFill>
              </a:rPr>
              <a:t>compute the difference </a:t>
            </a:r>
            <a:r>
              <a:rPr lang="en-US" dirty="0"/>
              <a:t>in their </a:t>
            </a:r>
            <a:r>
              <a:rPr lang="en-US" dirty="0">
                <a:solidFill>
                  <a:schemeClr val="accent1">
                    <a:lumMod val="60000"/>
                    <a:lumOff val="40000"/>
                  </a:schemeClr>
                </a:solidFill>
              </a:rPr>
              <a:t>electronegativity values </a:t>
            </a:r>
            <a:r>
              <a:rPr lang="en-US" dirty="0">
                <a:solidFill>
                  <a:schemeClr val="accent1">
                    <a:lumMod val="60000"/>
                    <a:lumOff val="40000"/>
                  </a:schemeClr>
                </a:solidFill>
                <a:sym typeface="Wingdings" panose="05000000000000000000" pitchFamily="2" charset="2"/>
              </a:rPr>
              <a:t> </a:t>
            </a:r>
            <a:r>
              <a:rPr lang="en-US" dirty="0">
                <a:latin typeface="Symbol" panose="05050102010706020507" pitchFamily="18" charset="2"/>
              </a:rPr>
              <a:t>D</a:t>
            </a:r>
            <a:r>
              <a:rPr lang="en-US" dirty="0"/>
              <a:t>EN</a:t>
            </a:r>
          </a:p>
          <a:p>
            <a:r>
              <a:rPr lang="en-US" dirty="0"/>
              <a:t>If the difference falls within the ranges in the table below, you can class the bond as nonpolar covalent, polar covalent, or ionic</a:t>
            </a:r>
          </a:p>
          <a:p>
            <a:endParaRPr lang="en-US" dirty="0"/>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0E4F3860-E8C4-3412-DBC5-02A53A3C0624}"/>
              </a:ext>
            </a:extLst>
          </p:cNvPr>
          <p:cNvSpPr>
            <a:spLocks noGrp="1"/>
          </p:cNvSpPr>
          <p:nvPr>
            <p:ph type="sldNum" sz="quarter" idx="10"/>
          </p:nvPr>
        </p:nvSpPr>
        <p:spPr/>
        <p:txBody>
          <a:bodyPr/>
          <a:lstStyle/>
          <a:p>
            <a:fld id="{5B6962B3-FD4C-44AA-AB11-79423C828F3E}" type="slidenum">
              <a:rPr lang="en-US" smtClean="0"/>
              <a:pPr/>
              <a:t>56</a:t>
            </a:fld>
            <a:endParaRPr lang="en-US" dirty="0"/>
          </a:p>
        </p:txBody>
      </p:sp>
      <p:graphicFrame>
        <p:nvGraphicFramePr>
          <p:cNvPr id="9" name="Table 8">
            <a:extLst>
              <a:ext uri="{FF2B5EF4-FFF2-40B4-BE49-F238E27FC236}">
                <a16:creationId xmlns:a16="http://schemas.microsoft.com/office/drawing/2014/main" id="{9B3BB45D-83AE-AC41-BB7C-28DB40CADB54}"/>
              </a:ext>
            </a:extLst>
          </p:cNvPr>
          <p:cNvGraphicFramePr>
            <a:graphicFrameLocks noGrp="1"/>
          </p:cNvGraphicFramePr>
          <p:nvPr>
            <p:extLst>
              <p:ext uri="{D42A27DB-BD31-4B8C-83A1-F6EECF244321}">
                <p14:modId xmlns:p14="http://schemas.microsoft.com/office/powerpoint/2010/main" val="2795597970"/>
              </p:ext>
            </p:extLst>
          </p:nvPr>
        </p:nvGraphicFramePr>
        <p:xfrm>
          <a:off x="824781" y="3617989"/>
          <a:ext cx="7483147" cy="2286041"/>
        </p:xfrm>
        <a:graphic>
          <a:graphicData uri="http://schemas.openxmlformats.org/drawingml/2006/table">
            <a:tbl>
              <a:tblPr firstRow="1" bandRow="1">
                <a:tableStyleId>{073A0DAA-6AF3-43AB-8588-CEC1D06C72B9}</a:tableStyleId>
              </a:tblPr>
              <a:tblGrid>
                <a:gridCol w="3245882">
                  <a:extLst>
                    <a:ext uri="{9D8B030D-6E8A-4147-A177-3AD203B41FA5}">
                      <a16:colId xmlns:a16="http://schemas.microsoft.com/office/drawing/2014/main" val="2288855289"/>
                    </a:ext>
                  </a:extLst>
                </a:gridCol>
                <a:gridCol w="4237265">
                  <a:extLst>
                    <a:ext uri="{9D8B030D-6E8A-4147-A177-3AD203B41FA5}">
                      <a16:colId xmlns:a16="http://schemas.microsoft.com/office/drawing/2014/main" val="2742220527"/>
                    </a:ext>
                  </a:extLst>
                </a:gridCol>
              </a:tblGrid>
              <a:tr h="541747">
                <a:tc>
                  <a:txBody>
                    <a:bodyPr/>
                    <a:lstStyle/>
                    <a:p>
                      <a:pPr algn="ctr"/>
                      <a:r>
                        <a:rPr lang="en-US" sz="2800" dirty="0">
                          <a:latin typeface="Symbol" panose="05050102010706020507" pitchFamily="18" charset="2"/>
                        </a:rPr>
                        <a:t>D</a:t>
                      </a:r>
                      <a:r>
                        <a:rPr lang="en-US" sz="2800" dirty="0"/>
                        <a:t>EN</a:t>
                      </a:r>
                    </a:p>
                  </a:txBody>
                  <a:tcPr anchor="b"/>
                </a:tc>
                <a:tc>
                  <a:txBody>
                    <a:bodyPr/>
                    <a:lstStyle/>
                    <a:p>
                      <a:pPr algn="ctr"/>
                      <a:r>
                        <a:rPr lang="en-US" sz="2800" dirty="0"/>
                        <a:t>Bond Type</a:t>
                      </a:r>
                    </a:p>
                  </a:txBody>
                  <a:tcPr anchor="b"/>
                </a:tc>
                <a:extLst>
                  <a:ext uri="{0D108BD9-81ED-4DB2-BD59-A6C34878D82A}">
                    <a16:rowId xmlns:a16="http://schemas.microsoft.com/office/drawing/2014/main" val="652362375"/>
                  </a:ext>
                </a:extLst>
              </a:tr>
              <a:tr h="5814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latin typeface="Symbol" panose="05050102010706020507" pitchFamily="18" charset="2"/>
                        </a:rPr>
                        <a:t>D</a:t>
                      </a:r>
                      <a:r>
                        <a:rPr lang="en-US" sz="2800" dirty="0"/>
                        <a:t>EN </a:t>
                      </a:r>
                      <a:r>
                        <a:rPr lang="en-US" sz="2800" b="1" dirty="0"/>
                        <a:t>&lt; 0.5</a:t>
                      </a:r>
                    </a:p>
                  </a:txBody>
                  <a:tcPr/>
                </a:tc>
                <a:tc>
                  <a:txBody>
                    <a:bodyPr/>
                    <a:lstStyle/>
                    <a:p>
                      <a:pPr algn="ctr"/>
                      <a:r>
                        <a:rPr lang="en-US" sz="2800" b="1" dirty="0"/>
                        <a:t>Nonpolar covalent</a:t>
                      </a:r>
                    </a:p>
                  </a:txBody>
                  <a:tcPr/>
                </a:tc>
                <a:extLst>
                  <a:ext uri="{0D108BD9-81ED-4DB2-BD59-A6C34878D82A}">
                    <a16:rowId xmlns:a16="http://schemas.microsoft.com/office/drawing/2014/main" val="3456356851"/>
                  </a:ext>
                </a:extLst>
              </a:tr>
              <a:tr h="581431">
                <a:tc>
                  <a:txBody>
                    <a:bodyPr/>
                    <a:lstStyle/>
                    <a:p>
                      <a:pPr algn="ctr"/>
                      <a:r>
                        <a:rPr lang="en-US" sz="2800" b="1" dirty="0"/>
                        <a:t>0.5 ≤ </a:t>
                      </a:r>
                      <a:r>
                        <a:rPr lang="en-US" sz="2800" dirty="0">
                          <a:latin typeface="Symbol" panose="05050102010706020507" pitchFamily="18" charset="2"/>
                        </a:rPr>
                        <a:t>D</a:t>
                      </a:r>
                      <a:r>
                        <a:rPr lang="en-US" sz="2800" dirty="0"/>
                        <a:t>EN</a:t>
                      </a:r>
                      <a:r>
                        <a:rPr lang="en-US" sz="2800" b="1" dirty="0"/>
                        <a:t> ≤2.0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t>Polar covalent</a:t>
                      </a:r>
                    </a:p>
                  </a:txBody>
                  <a:tcPr/>
                </a:tc>
                <a:extLst>
                  <a:ext uri="{0D108BD9-81ED-4DB2-BD59-A6C34878D82A}">
                    <a16:rowId xmlns:a16="http://schemas.microsoft.com/office/drawing/2014/main" val="1749086673"/>
                  </a:ext>
                </a:extLst>
              </a:tr>
              <a:tr h="581432">
                <a:tc>
                  <a:txBody>
                    <a:bodyPr/>
                    <a:lstStyle/>
                    <a:p>
                      <a:pPr algn="ctr"/>
                      <a:r>
                        <a:rPr lang="en-US" sz="2800" dirty="0">
                          <a:latin typeface="Symbol" panose="05050102010706020507" pitchFamily="18" charset="2"/>
                        </a:rPr>
                        <a:t>D</a:t>
                      </a:r>
                      <a:r>
                        <a:rPr lang="en-US" sz="2800" dirty="0"/>
                        <a:t>EN </a:t>
                      </a:r>
                      <a:r>
                        <a:rPr lang="en-US" sz="2800" b="1" dirty="0"/>
                        <a:t>&gt; 2.0</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t>Ionic</a:t>
                      </a:r>
                    </a:p>
                  </a:txBody>
                  <a:tcPr/>
                </a:tc>
                <a:extLst>
                  <a:ext uri="{0D108BD9-81ED-4DB2-BD59-A6C34878D82A}">
                    <a16:rowId xmlns:a16="http://schemas.microsoft.com/office/drawing/2014/main" val="1749861406"/>
                  </a:ext>
                </a:extLst>
              </a:tr>
            </a:tbl>
          </a:graphicData>
        </a:graphic>
      </p:graphicFrame>
    </p:spTree>
    <p:extLst>
      <p:ext uri="{BB962C8B-B14F-4D97-AF65-F5344CB8AC3E}">
        <p14:creationId xmlns:p14="http://schemas.microsoft.com/office/powerpoint/2010/main" val="19233191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F4E52-C3B2-1F4A-B364-C691B1488D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B38282-1E47-29E7-1914-C0800C291E49}"/>
              </a:ext>
            </a:extLst>
          </p:cNvPr>
          <p:cNvSpPr>
            <a:spLocks noGrp="1"/>
          </p:cNvSpPr>
          <p:nvPr>
            <p:ph type="title"/>
          </p:nvPr>
        </p:nvSpPr>
        <p:spPr>
          <a:xfrm>
            <a:off x="338666" y="270023"/>
            <a:ext cx="8421512" cy="830997"/>
          </a:xfrm>
        </p:spPr>
        <p:txBody>
          <a:bodyPr/>
          <a:lstStyle/>
          <a:p>
            <a:r>
              <a:rPr lang="en-US" dirty="0"/>
              <a:t>Nonpolar Covalent Bonds</a:t>
            </a:r>
          </a:p>
        </p:txBody>
      </p:sp>
      <p:sp>
        <p:nvSpPr>
          <p:cNvPr id="3" name="Content Placeholder 2">
            <a:extLst>
              <a:ext uri="{FF2B5EF4-FFF2-40B4-BE49-F238E27FC236}">
                <a16:creationId xmlns:a16="http://schemas.microsoft.com/office/drawing/2014/main" id="{D5045A31-2EE7-F3C1-D071-229D0B8DDB8E}"/>
              </a:ext>
            </a:extLst>
          </p:cNvPr>
          <p:cNvSpPr>
            <a:spLocks noGrp="1"/>
          </p:cNvSpPr>
          <p:nvPr>
            <p:ph idx="1"/>
          </p:nvPr>
        </p:nvSpPr>
        <p:spPr>
          <a:xfrm>
            <a:off x="372533" y="1198035"/>
            <a:ext cx="8387645" cy="5215465"/>
          </a:xfrm>
        </p:spPr>
        <p:txBody>
          <a:bodyPr/>
          <a:lstStyle/>
          <a:p>
            <a:r>
              <a:rPr lang="en-US" dirty="0"/>
              <a:t>Chlorine molecule (a gas), has structure </a:t>
            </a:r>
            <a:r>
              <a:rPr lang="en-US" dirty="0">
                <a:solidFill>
                  <a:schemeClr val="accent1">
                    <a:lumMod val="60000"/>
                    <a:lumOff val="40000"/>
                  </a:schemeClr>
                </a:solidFill>
              </a:rPr>
              <a:t>Cl</a:t>
            </a:r>
            <a:r>
              <a:rPr lang="en-US" baseline="-25000" dirty="0">
                <a:solidFill>
                  <a:schemeClr val="accent1">
                    <a:lumMod val="60000"/>
                    <a:lumOff val="40000"/>
                  </a:schemeClr>
                </a:solidFill>
              </a:rPr>
              <a:t>2</a:t>
            </a:r>
            <a:r>
              <a:rPr lang="en-US" dirty="0"/>
              <a:t> (Cl-Cl)</a:t>
            </a:r>
          </a:p>
          <a:p>
            <a:r>
              <a:rPr lang="en-US" dirty="0"/>
              <a:t>The</a:t>
            </a:r>
            <a:r>
              <a:rPr lang="en-US" dirty="0">
                <a:solidFill>
                  <a:srgbClr val="FFFF00"/>
                </a:solidFill>
              </a:rPr>
              <a:t> Cl atom electronegativity value </a:t>
            </a:r>
            <a:r>
              <a:rPr lang="en-US" dirty="0"/>
              <a:t>is </a:t>
            </a:r>
            <a:r>
              <a:rPr lang="en-US" b="1" dirty="0">
                <a:solidFill>
                  <a:srgbClr val="00FF00"/>
                </a:solidFill>
              </a:rPr>
              <a:t>3.0</a:t>
            </a:r>
            <a:r>
              <a:rPr lang="en-US" dirty="0"/>
              <a:t>.</a:t>
            </a:r>
            <a:br>
              <a:rPr lang="en-US" dirty="0"/>
            </a:br>
            <a:r>
              <a:rPr lang="en-US" dirty="0"/>
              <a:t>The computed difference is </a:t>
            </a:r>
            <a:r>
              <a:rPr lang="en-US" dirty="0">
                <a:latin typeface="Symbol" panose="05050102010706020507" pitchFamily="18" charset="2"/>
              </a:rPr>
              <a:t>D</a:t>
            </a:r>
            <a:r>
              <a:rPr lang="en-US" dirty="0"/>
              <a:t>EN = </a:t>
            </a:r>
            <a:r>
              <a:rPr lang="en-US" b="1" dirty="0"/>
              <a:t>0. </a:t>
            </a:r>
            <a:r>
              <a:rPr lang="en-US" dirty="0"/>
              <a:t>Thus it is a completely </a:t>
            </a:r>
            <a:r>
              <a:rPr lang="en-US" dirty="0">
                <a:solidFill>
                  <a:schemeClr val="accent1">
                    <a:lumMod val="60000"/>
                    <a:lumOff val="40000"/>
                  </a:schemeClr>
                </a:solidFill>
              </a:rPr>
              <a:t>nonpolar covalent bond.</a:t>
            </a:r>
          </a:p>
          <a:p>
            <a:r>
              <a:rPr lang="en-US" dirty="0"/>
              <a:t>This makes sense that</a:t>
            </a:r>
            <a:br>
              <a:rPr lang="en-US" dirty="0"/>
            </a:br>
            <a:r>
              <a:rPr lang="en-US" dirty="0"/>
              <a:t>diatomic molecules would</a:t>
            </a:r>
            <a:br>
              <a:rPr lang="en-US" dirty="0"/>
            </a:br>
            <a:r>
              <a:rPr lang="en-US" dirty="0"/>
              <a:t>have no polar or ionic nature</a:t>
            </a:r>
            <a:br>
              <a:rPr lang="en-US" dirty="0"/>
            </a:br>
            <a:r>
              <a:rPr lang="en-US" dirty="0"/>
              <a:t>in bonds between them since</a:t>
            </a:r>
            <a:br>
              <a:rPr lang="en-US" dirty="0"/>
            </a:br>
            <a:r>
              <a:rPr lang="en-US" dirty="0"/>
              <a:t>atoms of identical type would</a:t>
            </a:r>
            <a:br>
              <a:rPr lang="en-US" dirty="0"/>
            </a:br>
            <a:r>
              <a:rPr lang="en-US" dirty="0"/>
              <a:t>have “equal pull” (attraction)</a:t>
            </a:r>
            <a:br>
              <a:rPr lang="en-US" dirty="0"/>
            </a:br>
            <a:r>
              <a:rPr lang="en-US" dirty="0"/>
              <a:t>for the electrons in any bond</a:t>
            </a:r>
          </a:p>
        </p:txBody>
      </p:sp>
      <p:sp>
        <p:nvSpPr>
          <p:cNvPr id="4" name="Slide Number Placeholder 3">
            <a:extLst>
              <a:ext uri="{FF2B5EF4-FFF2-40B4-BE49-F238E27FC236}">
                <a16:creationId xmlns:a16="http://schemas.microsoft.com/office/drawing/2014/main" id="{0A1A45F4-307E-F48A-FA11-BB3AD17962DE}"/>
              </a:ext>
            </a:extLst>
          </p:cNvPr>
          <p:cNvSpPr>
            <a:spLocks noGrp="1"/>
          </p:cNvSpPr>
          <p:nvPr>
            <p:ph type="sldNum" sz="quarter" idx="10"/>
          </p:nvPr>
        </p:nvSpPr>
        <p:spPr/>
        <p:txBody>
          <a:bodyPr/>
          <a:lstStyle/>
          <a:p>
            <a:fld id="{5B6962B3-FD4C-44AA-AB11-79423C828F3E}" type="slidenum">
              <a:rPr lang="en-US" smtClean="0"/>
              <a:pPr/>
              <a:t>57</a:t>
            </a:fld>
            <a:endParaRPr lang="en-US" dirty="0"/>
          </a:p>
        </p:txBody>
      </p:sp>
      <p:pic>
        <p:nvPicPr>
          <p:cNvPr id="7" name="Picture 6">
            <a:extLst>
              <a:ext uri="{FF2B5EF4-FFF2-40B4-BE49-F238E27FC236}">
                <a16:creationId xmlns:a16="http://schemas.microsoft.com/office/drawing/2014/main" id="{B1E3584E-DA0F-1084-3531-6DBDF02D2E02}"/>
              </a:ext>
            </a:extLst>
          </p:cNvPr>
          <p:cNvPicPr>
            <a:picLocks noChangeAspect="1"/>
          </p:cNvPicPr>
          <p:nvPr/>
        </p:nvPicPr>
        <p:blipFill>
          <a:blip r:embed="rId2"/>
          <a:stretch>
            <a:fillRect/>
          </a:stretch>
        </p:blipFill>
        <p:spPr>
          <a:xfrm>
            <a:off x="5463294" y="3057310"/>
            <a:ext cx="3447520" cy="3259175"/>
          </a:xfrm>
          <a:prstGeom prst="rect">
            <a:avLst/>
          </a:prstGeom>
        </p:spPr>
      </p:pic>
    </p:spTree>
    <p:extLst>
      <p:ext uri="{BB962C8B-B14F-4D97-AF65-F5344CB8AC3E}">
        <p14:creationId xmlns:p14="http://schemas.microsoft.com/office/powerpoint/2010/main" val="232703649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FC2741-8759-069B-00DA-DD0907835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C5A8C8-FA35-000F-2BA2-A571FDDAADAE}"/>
              </a:ext>
            </a:extLst>
          </p:cNvPr>
          <p:cNvSpPr>
            <a:spLocks noGrp="1"/>
          </p:cNvSpPr>
          <p:nvPr>
            <p:ph type="title"/>
          </p:nvPr>
        </p:nvSpPr>
        <p:spPr>
          <a:xfrm>
            <a:off x="338666" y="270023"/>
            <a:ext cx="8421512" cy="830997"/>
          </a:xfrm>
        </p:spPr>
        <p:txBody>
          <a:bodyPr/>
          <a:lstStyle/>
          <a:p>
            <a:r>
              <a:rPr lang="en-US" dirty="0"/>
              <a:t>Polar Covalent Bonds</a:t>
            </a:r>
          </a:p>
        </p:txBody>
      </p:sp>
      <p:sp>
        <p:nvSpPr>
          <p:cNvPr id="3" name="Content Placeholder 2">
            <a:extLst>
              <a:ext uri="{FF2B5EF4-FFF2-40B4-BE49-F238E27FC236}">
                <a16:creationId xmlns:a16="http://schemas.microsoft.com/office/drawing/2014/main" id="{943551DB-740E-E608-FBF8-B331C05B7AAA}"/>
              </a:ext>
            </a:extLst>
          </p:cNvPr>
          <p:cNvSpPr>
            <a:spLocks noGrp="1"/>
          </p:cNvSpPr>
          <p:nvPr>
            <p:ph idx="1"/>
          </p:nvPr>
        </p:nvSpPr>
        <p:spPr/>
        <p:txBody>
          <a:bodyPr/>
          <a:lstStyle/>
          <a:p>
            <a:pPr marL="0" indent="0">
              <a:buNone/>
            </a:pPr>
            <a:r>
              <a:rPr lang="en-US" dirty="0">
                <a:solidFill>
                  <a:schemeClr val="accent1">
                    <a:lumMod val="60000"/>
                    <a:lumOff val="40000"/>
                  </a:schemeClr>
                </a:solidFill>
              </a:rPr>
              <a:t>Hydrofluoric acid </a:t>
            </a:r>
            <a:r>
              <a:rPr lang="en-US" dirty="0"/>
              <a:t>(older name hydrogen fluoride) (</a:t>
            </a:r>
            <a:r>
              <a:rPr lang="en-US" dirty="0">
                <a:solidFill>
                  <a:srgbClr val="00FF00"/>
                </a:solidFill>
              </a:rPr>
              <a:t>HF</a:t>
            </a:r>
            <a:r>
              <a:rPr lang="en-US" dirty="0"/>
              <a:t>) is a </a:t>
            </a:r>
            <a:r>
              <a:rPr lang="en-US" dirty="0">
                <a:solidFill>
                  <a:schemeClr val="accent1">
                    <a:lumMod val="60000"/>
                    <a:lumOff val="40000"/>
                  </a:schemeClr>
                </a:solidFill>
              </a:rPr>
              <a:t>hydrogen</a:t>
            </a:r>
            <a:r>
              <a:rPr lang="en-US" dirty="0"/>
              <a:t> (</a:t>
            </a:r>
            <a:r>
              <a:rPr lang="en-US" dirty="0">
                <a:solidFill>
                  <a:srgbClr val="00FF00"/>
                </a:solidFill>
              </a:rPr>
              <a:t>H</a:t>
            </a:r>
            <a:r>
              <a:rPr lang="en-US" dirty="0"/>
              <a:t>) atom bonded with the most electronegative element, </a:t>
            </a:r>
            <a:r>
              <a:rPr lang="en-US" dirty="0">
                <a:solidFill>
                  <a:schemeClr val="accent1">
                    <a:lumMod val="60000"/>
                    <a:lumOff val="40000"/>
                  </a:schemeClr>
                </a:solidFill>
              </a:rPr>
              <a:t>fluorine</a:t>
            </a:r>
            <a:r>
              <a:rPr lang="en-US" dirty="0"/>
              <a:t> (</a:t>
            </a:r>
            <a:r>
              <a:rPr lang="en-US" dirty="0">
                <a:solidFill>
                  <a:srgbClr val="00FF00"/>
                </a:solidFill>
              </a:rPr>
              <a:t>F</a:t>
            </a:r>
            <a:r>
              <a:rPr lang="en-US" dirty="0"/>
              <a:t>)</a:t>
            </a:r>
          </a:p>
          <a:p>
            <a:pPr marL="0" indent="0">
              <a:buNone/>
            </a:pPr>
            <a:r>
              <a:rPr lang="en-US" dirty="0"/>
              <a:t>Electronegativities:  </a:t>
            </a:r>
            <a:r>
              <a:rPr lang="en-US" b="1" dirty="0">
                <a:solidFill>
                  <a:srgbClr val="FFC000"/>
                </a:solidFill>
              </a:rPr>
              <a:t>H = 2.1, F = 4.0</a:t>
            </a:r>
            <a:br>
              <a:rPr lang="en-US" b="1" dirty="0">
                <a:solidFill>
                  <a:srgbClr val="FFC000"/>
                </a:solidFill>
              </a:rPr>
            </a:br>
            <a:r>
              <a:rPr lang="en-US" b="1" dirty="0">
                <a:solidFill>
                  <a:srgbClr val="FFC000"/>
                </a:solidFill>
                <a:latin typeface="Symbol" panose="05050102010706020507" pitchFamily="18" charset="2"/>
              </a:rPr>
              <a:t>D</a:t>
            </a:r>
            <a:r>
              <a:rPr lang="en-US" b="1" dirty="0">
                <a:solidFill>
                  <a:srgbClr val="FFC000"/>
                </a:solidFill>
              </a:rPr>
              <a:t>EN = 1.9  </a:t>
            </a:r>
            <a:r>
              <a:rPr lang="en-US" b="1" dirty="0">
                <a:solidFill>
                  <a:srgbClr val="00FF00"/>
                </a:solidFill>
              </a:rPr>
              <a:t>Polar covalent  </a:t>
            </a:r>
            <a:r>
              <a:rPr lang="en-US" dirty="0"/>
              <a:t>from the table. Chemists use </a:t>
            </a:r>
            <a:r>
              <a:rPr lang="en-US" dirty="0">
                <a:solidFill>
                  <a:srgbClr val="FFFF00"/>
                </a:solidFill>
              </a:rPr>
              <a:t>delta+</a:t>
            </a:r>
            <a:r>
              <a:rPr lang="en-US" dirty="0"/>
              <a:t> (</a:t>
            </a:r>
            <a:r>
              <a:rPr lang="en-US" b="1" dirty="0">
                <a:solidFill>
                  <a:schemeClr val="accent1">
                    <a:lumMod val="60000"/>
                    <a:lumOff val="40000"/>
                  </a:schemeClr>
                </a:solidFill>
                <a:latin typeface="Symbol" panose="05050102010706020507" pitchFamily="18" charset="2"/>
              </a:rPr>
              <a:t>d</a:t>
            </a:r>
            <a:r>
              <a:rPr lang="en-US" b="1" dirty="0">
                <a:solidFill>
                  <a:schemeClr val="accent1">
                    <a:lumMod val="60000"/>
                    <a:lumOff val="40000"/>
                  </a:schemeClr>
                </a:solidFill>
              </a:rPr>
              <a:t>+</a:t>
            </a:r>
            <a:r>
              <a:rPr lang="en-US" dirty="0"/>
              <a:t>) or </a:t>
            </a:r>
            <a:r>
              <a:rPr lang="en-US" dirty="0">
                <a:solidFill>
                  <a:srgbClr val="FFFF00"/>
                </a:solidFill>
              </a:rPr>
              <a:t>delta-</a:t>
            </a:r>
            <a:r>
              <a:rPr lang="en-US" dirty="0"/>
              <a:t> (</a:t>
            </a:r>
            <a:r>
              <a:rPr lang="en-US" b="1" dirty="0">
                <a:solidFill>
                  <a:schemeClr val="accent1">
                    <a:lumMod val="60000"/>
                    <a:lumOff val="40000"/>
                  </a:schemeClr>
                </a:solidFill>
                <a:latin typeface="Symbol" panose="05050102010706020507" pitchFamily="18" charset="2"/>
              </a:rPr>
              <a:t>d</a:t>
            </a:r>
            <a:r>
              <a:rPr lang="en-US" b="1" dirty="0">
                <a:solidFill>
                  <a:schemeClr val="accent1">
                    <a:lumMod val="60000"/>
                    <a:lumOff val="40000"/>
                  </a:schemeClr>
                </a:solidFill>
              </a:rPr>
              <a:t>-</a:t>
            </a:r>
            <a:r>
              <a:rPr lang="en-US" dirty="0"/>
              <a:t>) or a</a:t>
            </a:r>
            <a:br>
              <a:rPr lang="en-US" dirty="0"/>
            </a:br>
            <a:r>
              <a:rPr lang="en-US" i="1" dirty="0">
                <a:solidFill>
                  <a:srgbClr val="00FF00"/>
                </a:solidFill>
              </a:rPr>
              <a:t>dipole moment </a:t>
            </a:r>
            <a:r>
              <a:rPr lang="en-US" dirty="0"/>
              <a:t>or </a:t>
            </a:r>
            <a:r>
              <a:rPr lang="en-US" i="1" dirty="0">
                <a:solidFill>
                  <a:srgbClr val="00FF00"/>
                </a:solidFill>
              </a:rPr>
              <a:t>dipole vector </a:t>
            </a:r>
            <a:r>
              <a:rPr lang="en-US" dirty="0"/>
              <a:t>(the </a:t>
            </a:r>
            <a:r>
              <a:rPr lang="en-US" dirty="0">
                <a:solidFill>
                  <a:srgbClr val="FFFF00"/>
                </a:solidFill>
              </a:rPr>
              <a:t>crossed arrow</a:t>
            </a:r>
            <a:r>
              <a:rPr lang="en-US" dirty="0"/>
              <a:t>)</a:t>
            </a:r>
          </a:p>
        </p:txBody>
      </p:sp>
      <p:sp>
        <p:nvSpPr>
          <p:cNvPr id="4" name="Slide Number Placeholder 3">
            <a:extLst>
              <a:ext uri="{FF2B5EF4-FFF2-40B4-BE49-F238E27FC236}">
                <a16:creationId xmlns:a16="http://schemas.microsoft.com/office/drawing/2014/main" id="{D8005222-6837-1BFD-CA9C-749281C9318E}"/>
              </a:ext>
            </a:extLst>
          </p:cNvPr>
          <p:cNvSpPr>
            <a:spLocks noGrp="1"/>
          </p:cNvSpPr>
          <p:nvPr>
            <p:ph type="sldNum" sz="quarter" idx="10"/>
          </p:nvPr>
        </p:nvSpPr>
        <p:spPr/>
        <p:txBody>
          <a:bodyPr/>
          <a:lstStyle/>
          <a:p>
            <a:fld id="{5B6962B3-FD4C-44AA-AB11-79423C828F3E}" type="slidenum">
              <a:rPr lang="en-US" smtClean="0"/>
              <a:pPr/>
              <a:t>58</a:t>
            </a:fld>
            <a:endParaRPr lang="en-US" dirty="0"/>
          </a:p>
        </p:txBody>
      </p:sp>
      <p:pic>
        <p:nvPicPr>
          <p:cNvPr id="6" name="Picture 5">
            <a:extLst>
              <a:ext uri="{FF2B5EF4-FFF2-40B4-BE49-F238E27FC236}">
                <a16:creationId xmlns:a16="http://schemas.microsoft.com/office/drawing/2014/main" id="{DCCEC07C-ECFE-8A0B-C365-FBD805C18074}"/>
              </a:ext>
            </a:extLst>
          </p:cNvPr>
          <p:cNvPicPr>
            <a:picLocks noChangeAspect="1"/>
          </p:cNvPicPr>
          <p:nvPr/>
        </p:nvPicPr>
        <p:blipFill>
          <a:blip r:embed="rId2"/>
          <a:stretch>
            <a:fillRect/>
          </a:stretch>
        </p:blipFill>
        <p:spPr>
          <a:xfrm>
            <a:off x="338666" y="4291650"/>
            <a:ext cx="4172040" cy="2453192"/>
          </a:xfrm>
          <a:prstGeom prst="rect">
            <a:avLst/>
          </a:prstGeom>
        </p:spPr>
      </p:pic>
      <p:pic>
        <p:nvPicPr>
          <p:cNvPr id="8" name="Picture 7">
            <a:extLst>
              <a:ext uri="{FF2B5EF4-FFF2-40B4-BE49-F238E27FC236}">
                <a16:creationId xmlns:a16="http://schemas.microsoft.com/office/drawing/2014/main" id="{67304F76-1372-6FD6-7BC1-64C893397542}"/>
              </a:ext>
            </a:extLst>
          </p:cNvPr>
          <p:cNvPicPr>
            <a:picLocks noChangeAspect="1"/>
          </p:cNvPicPr>
          <p:nvPr/>
        </p:nvPicPr>
        <p:blipFill>
          <a:blip r:embed="rId3"/>
          <a:stretch>
            <a:fillRect/>
          </a:stretch>
        </p:blipFill>
        <p:spPr>
          <a:xfrm>
            <a:off x="5032606" y="4235212"/>
            <a:ext cx="3738861" cy="1290698"/>
          </a:xfrm>
          <a:prstGeom prst="rect">
            <a:avLst/>
          </a:prstGeom>
        </p:spPr>
      </p:pic>
      <p:pic>
        <p:nvPicPr>
          <p:cNvPr id="10" name="Picture 9">
            <a:extLst>
              <a:ext uri="{FF2B5EF4-FFF2-40B4-BE49-F238E27FC236}">
                <a16:creationId xmlns:a16="http://schemas.microsoft.com/office/drawing/2014/main" id="{D8DDF970-7A8F-8076-0777-986E8CEEA63A}"/>
              </a:ext>
            </a:extLst>
          </p:cNvPr>
          <p:cNvPicPr>
            <a:picLocks noChangeAspect="1"/>
          </p:cNvPicPr>
          <p:nvPr/>
        </p:nvPicPr>
        <p:blipFill>
          <a:blip r:embed="rId4"/>
          <a:stretch>
            <a:fillRect/>
          </a:stretch>
        </p:blipFill>
        <p:spPr>
          <a:xfrm>
            <a:off x="4738774" y="5726674"/>
            <a:ext cx="4172040" cy="929815"/>
          </a:xfrm>
          <a:prstGeom prst="rect">
            <a:avLst/>
          </a:prstGeom>
        </p:spPr>
      </p:pic>
    </p:spTree>
    <p:extLst>
      <p:ext uri="{BB962C8B-B14F-4D97-AF65-F5344CB8AC3E}">
        <p14:creationId xmlns:p14="http://schemas.microsoft.com/office/powerpoint/2010/main" val="19608231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8115C1-7F68-EB1A-B06C-5C011221EA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ED89ED-28E7-F759-4BD7-DCF8C3B01C01}"/>
              </a:ext>
            </a:extLst>
          </p:cNvPr>
          <p:cNvSpPr>
            <a:spLocks noGrp="1"/>
          </p:cNvSpPr>
          <p:nvPr>
            <p:ph type="title"/>
          </p:nvPr>
        </p:nvSpPr>
        <p:spPr>
          <a:xfrm>
            <a:off x="349955" y="145119"/>
            <a:ext cx="8421512" cy="830997"/>
          </a:xfrm>
        </p:spPr>
        <p:txBody>
          <a:bodyPr/>
          <a:lstStyle/>
          <a:p>
            <a:r>
              <a:rPr lang="en-US" dirty="0"/>
              <a:t>Understanding Bond Polarity</a:t>
            </a:r>
          </a:p>
        </p:txBody>
      </p:sp>
      <p:sp>
        <p:nvSpPr>
          <p:cNvPr id="3" name="Content Placeholder 2">
            <a:extLst>
              <a:ext uri="{FF2B5EF4-FFF2-40B4-BE49-F238E27FC236}">
                <a16:creationId xmlns:a16="http://schemas.microsoft.com/office/drawing/2014/main" id="{75BB1547-C583-64F1-E500-FAC1528F7D9E}"/>
              </a:ext>
            </a:extLst>
          </p:cNvPr>
          <p:cNvSpPr>
            <a:spLocks noGrp="1"/>
          </p:cNvSpPr>
          <p:nvPr>
            <p:ph idx="1"/>
          </p:nvPr>
        </p:nvSpPr>
        <p:spPr>
          <a:xfrm>
            <a:off x="383822" y="976116"/>
            <a:ext cx="8387645" cy="5437384"/>
          </a:xfrm>
        </p:spPr>
        <p:txBody>
          <a:bodyPr/>
          <a:lstStyle/>
          <a:p>
            <a:pPr marL="0" indent="0">
              <a:buNone/>
            </a:pPr>
            <a:r>
              <a:rPr lang="en-US" sz="2000" dirty="0"/>
              <a:t>You understand bond polarity by using the element’s/atom’s electronegativity values</a:t>
            </a:r>
          </a:p>
          <a:p>
            <a:pPr marL="0" indent="0">
              <a:buNone/>
            </a:pPr>
            <a:endParaRPr lang="en-US" dirty="0"/>
          </a:p>
          <a:p>
            <a:pPr marL="0" indent="0">
              <a:buNone/>
            </a:pPr>
            <a:r>
              <a:rPr lang="en-US" sz="2200" dirty="0"/>
              <a:t>What is the polarity of the carbon-hydrogen bond (C—H)?</a:t>
            </a:r>
          </a:p>
          <a:p>
            <a:pPr marL="0" indent="0">
              <a:buNone/>
            </a:pPr>
            <a:r>
              <a:rPr lang="en-US" dirty="0"/>
              <a:t>This may the most important chemical bond of all. It is fundamental bond in organic chemistry.</a:t>
            </a:r>
          </a:p>
          <a:p>
            <a:pPr marL="0" indent="0">
              <a:buNone/>
            </a:pPr>
            <a:r>
              <a:rPr lang="en-US" dirty="0"/>
              <a:t>Electronegativities:</a:t>
            </a:r>
            <a:br>
              <a:rPr lang="en-US" dirty="0"/>
            </a:br>
            <a:r>
              <a:rPr lang="en-US" b="1" dirty="0"/>
              <a:t>C=2.5, H=2.1</a:t>
            </a:r>
            <a:r>
              <a:rPr lang="en-US" dirty="0"/>
              <a:t>, </a:t>
            </a:r>
            <a:r>
              <a:rPr lang="en-US" b="1" dirty="0">
                <a:solidFill>
                  <a:srgbClr val="FFC000"/>
                </a:solidFill>
                <a:latin typeface="Symbol" panose="05050102010706020507" pitchFamily="18" charset="2"/>
              </a:rPr>
              <a:t>D</a:t>
            </a:r>
            <a:r>
              <a:rPr lang="en-US" b="1" dirty="0">
                <a:solidFill>
                  <a:srgbClr val="FFC000"/>
                </a:solidFill>
              </a:rPr>
              <a:t>EN = 0.4, nonpolar covalent</a:t>
            </a:r>
          </a:p>
          <a:p>
            <a:pPr marL="0" indent="0">
              <a:buNone/>
            </a:pPr>
            <a:endParaRPr lang="en-US" sz="2200" dirty="0"/>
          </a:p>
          <a:p>
            <a:pPr marL="0" indent="0">
              <a:buNone/>
            </a:pPr>
            <a:r>
              <a:rPr lang="en-US" sz="2200" dirty="0"/>
              <a:t>What is the polarity of</a:t>
            </a:r>
            <a:br>
              <a:rPr lang="en-US" sz="2200" dirty="0"/>
            </a:br>
            <a:r>
              <a:rPr lang="en-US" sz="2200" dirty="0"/>
              <a:t>the oxygen-hydrogen bond (O—H)?</a:t>
            </a:r>
          </a:p>
          <a:p>
            <a:pPr marL="0" indent="0">
              <a:buNone/>
            </a:pPr>
            <a:r>
              <a:rPr lang="en-US" dirty="0"/>
              <a:t>Another most important bond!</a:t>
            </a:r>
          </a:p>
          <a:p>
            <a:pPr marL="0" indent="0">
              <a:buNone/>
            </a:pPr>
            <a:r>
              <a:rPr lang="en-US" dirty="0"/>
              <a:t>Electronegativities:</a:t>
            </a:r>
            <a:br>
              <a:rPr lang="en-US" dirty="0"/>
            </a:br>
            <a:r>
              <a:rPr lang="en-US" b="1" dirty="0"/>
              <a:t>O=3.5, H=2.1</a:t>
            </a:r>
            <a:r>
              <a:rPr lang="en-US" dirty="0"/>
              <a:t>, </a:t>
            </a:r>
            <a:r>
              <a:rPr lang="en-US" b="1" dirty="0">
                <a:solidFill>
                  <a:srgbClr val="FFC000"/>
                </a:solidFill>
                <a:latin typeface="Symbol" panose="05050102010706020507" pitchFamily="18" charset="2"/>
              </a:rPr>
              <a:t>D</a:t>
            </a:r>
            <a:r>
              <a:rPr lang="en-US" b="1" dirty="0">
                <a:solidFill>
                  <a:srgbClr val="FFC000"/>
                </a:solidFill>
              </a:rPr>
              <a:t>EN = 1.4, polar covalent</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965DCE18-C863-E76D-BD49-433CA630D8F1}"/>
              </a:ext>
            </a:extLst>
          </p:cNvPr>
          <p:cNvSpPr>
            <a:spLocks noGrp="1"/>
          </p:cNvSpPr>
          <p:nvPr>
            <p:ph type="sldNum" sz="quarter" idx="10"/>
          </p:nvPr>
        </p:nvSpPr>
        <p:spPr/>
        <p:txBody>
          <a:bodyPr/>
          <a:lstStyle/>
          <a:p>
            <a:fld id="{5B6962B3-FD4C-44AA-AB11-79423C828F3E}" type="slidenum">
              <a:rPr lang="en-US" smtClean="0"/>
              <a:pPr/>
              <a:t>59</a:t>
            </a:fld>
            <a:endParaRPr lang="en-US" dirty="0"/>
          </a:p>
        </p:txBody>
      </p:sp>
    </p:spTree>
    <p:extLst>
      <p:ext uri="{BB962C8B-B14F-4D97-AF65-F5344CB8AC3E}">
        <p14:creationId xmlns:p14="http://schemas.microsoft.com/office/powerpoint/2010/main" val="32836419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F1C2D-8C2E-37B1-F94C-7BD003409D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1EE137-87DA-EAAA-E11F-65C23DBF5F77}"/>
              </a:ext>
            </a:extLst>
          </p:cNvPr>
          <p:cNvSpPr>
            <a:spLocks noGrp="1"/>
          </p:cNvSpPr>
          <p:nvPr>
            <p:ph type="title"/>
          </p:nvPr>
        </p:nvSpPr>
        <p:spPr>
          <a:xfrm>
            <a:off x="349955" y="425343"/>
            <a:ext cx="8421512" cy="707886"/>
          </a:xfrm>
        </p:spPr>
        <p:txBody>
          <a:bodyPr/>
          <a:lstStyle/>
          <a:p>
            <a:r>
              <a:rPr lang="en-US" sz="4000" dirty="0"/>
              <a:t>The Octet Rule (Ions)</a:t>
            </a:r>
          </a:p>
        </p:txBody>
      </p:sp>
      <p:sp>
        <p:nvSpPr>
          <p:cNvPr id="3" name="Content Placeholder 2">
            <a:extLst>
              <a:ext uri="{FF2B5EF4-FFF2-40B4-BE49-F238E27FC236}">
                <a16:creationId xmlns:a16="http://schemas.microsoft.com/office/drawing/2014/main" id="{242D4EE1-D664-E0FD-19AA-3639F8042389}"/>
              </a:ext>
            </a:extLst>
          </p:cNvPr>
          <p:cNvSpPr>
            <a:spLocks noGrp="1"/>
          </p:cNvSpPr>
          <p:nvPr>
            <p:ph idx="1"/>
          </p:nvPr>
        </p:nvSpPr>
        <p:spPr/>
        <p:txBody>
          <a:bodyPr/>
          <a:lstStyle/>
          <a:p>
            <a:r>
              <a:rPr lang="en-US" sz="2200" dirty="0"/>
              <a:t>The </a:t>
            </a:r>
            <a:r>
              <a:rPr lang="en-US" sz="2200" dirty="0">
                <a:solidFill>
                  <a:srgbClr val="00FF00"/>
                </a:solidFill>
              </a:rPr>
              <a:t>octet</a:t>
            </a:r>
            <a:r>
              <a:rPr lang="en-US" sz="2200" dirty="0"/>
              <a:t> name refers to particularly to atoms wanting to have a </a:t>
            </a:r>
            <a:r>
              <a:rPr lang="en-US" sz="2200" dirty="0">
                <a:solidFill>
                  <a:srgbClr val="00FF00"/>
                </a:solidFill>
              </a:rPr>
              <a:t>valence</a:t>
            </a:r>
            <a:r>
              <a:rPr lang="en-US" sz="2200" dirty="0"/>
              <a:t> shell of </a:t>
            </a:r>
            <a:r>
              <a:rPr lang="en-US" sz="2200" dirty="0">
                <a:solidFill>
                  <a:schemeClr val="accent1">
                    <a:lumMod val="60000"/>
                    <a:lumOff val="40000"/>
                  </a:schemeClr>
                </a:solidFill>
              </a:rPr>
              <a:t>8 electrons </a:t>
            </a:r>
            <a:r>
              <a:rPr lang="en-US" sz="2200" dirty="0"/>
              <a:t>that makes them look like the closest noble gas element</a:t>
            </a:r>
          </a:p>
          <a:p>
            <a:r>
              <a:rPr lang="en-US" sz="2200" dirty="0"/>
              <a:t>For elements on the </a:t>
            </a:r>
            <a:r>
              <a:rPr lang="en-US" sz="2200" dirty="0">
                <a:solidFill>
                  <a:srgbClr val="FFFF00"/>
                </a:solidFill>
              </a:rPr>
              <a:t>left</a:t>
            </a:r>
            <a:r>
              <a:rPr lang="en-US" sz="2200" dirty="0"/>
              <a:t> side of table, they will </a:t>
            </a:r>
            <a:r>
              <a:rPr lang="en-US" sz="2200" dirty="0">
                <a:solidFill>
                  <a:schemeClr val="accent1">
                    <a:lumMod val="60000"/>
                    <a:lumOff val="40000"/>
                  </a:schemeClr>
                </a:solidFill>
              </a:rPr>
              <a:t>lose</a:t>
            </a:r>
            <a:r>
              <a:rPr lang="en-US" sz="2200" dirty="0"/>
              <a:t> electrons to be like the </a:t>
            </a:r>
            <a:r>
              <a:rPr lang="en-US" sz="2200" dirty="0">
                <a:solidFill>
                  <a:srgbClr val="FFC000"/>
                </a:solidFill>
              </a:rPr>
              <a:t>noble gas element </a:t>
            </a:r>
            <a:r>
              <a:rPr lang="en-US" sz="2200" dirty="0"/>
              <a:t>of the </a:t>
            </a:r>
            <a:r>
              <a:rPr lang="en-US" sz="2200" dirty="0">
                <a:solidFill>
                  <a:srgbClr val="FFFF00"/>
                </a:solidFill>
              </a:rPr>
              <a:t>previous</a:t>
            </a:r>
            <a:r>
              <a:rPr lang="en-US" sz="2200" dirty="0"/>
              <a:t> period. They will become </a:t>
            </a:r>
            <a:r>
              <a:rPr lang="en-US" sz="2200" dirty="0">
                <a:solidFill>
                  <a:schemeClr val="accent1">
                    <a:lumMod val="60000"/>
                    <a:lumOff val="40000"/>
                  </a:schemeClr>
                </a:solidFill>
              </a:rPr>
              <a:t>positively</a:t>
            </a:r>
            <a:r>
              <a:rPr lang="en-US" sz="2200" dirty="0"/>
              <a:t> ionized (1+, 2+, …) in the process</a:t>
            </a:r>
          </a:p>
          <a:p>
            <a:r>
              <a:rPr lang="en-US" sz="2200" dirty="0"/>
              <a:t>For elements on the </a:t>
            </a:r>
            <a:r>
              <a:rPr lang="en-US" sz="2200" dirty="0">
                <a:solidFill>
                  <a:srgbClr val="FFFF00"/>
                </a:solidFill>
              </a:rPr>
              <a:t>right</a:t>
            </a:r>
            <a:r>
              <a:rPr lang="en-US" sz="2200" dirty="0"/>
              <a:t> side of table, they will </a:t>
            </a:r>
            <a:r>
              <a:rPr lang="en-US" sz="2200" dirty="0">
                <a:solidFill>
                  <a:schemeClr val="accent1">
                    <a:lumMod val="60000"/>
                    <a:lumOff val="40000"/>
                  </a:schemeClr>
                </a:solidFill>
              </a:rPr>
              <a:t>gain</a:t>
            </a:r>
            <a:r>
              <a:rPr lang="en-US" sz="2200" dirty="0"/>
              <a:t> electrons to be like the </a:t>
            </a:r>
            <a:r>
              <a:rPr lang="en-US" sz="2200" dirty="0">
                <a:solidFill>
                  <a:srgbClr val="FFC000"/>
                </a:solidFill>
              </a:rPr>
              <a:t>noble gas element </a:t>
            </a:r>
            <a:r>
              <a:rPr lang="en-US" sz="2200" dirty="0"/>
              <a:t>of the </a:t>
            </a:r>
            <a:r>
              <a:rPr lang="en-US" sz="2200" dirty="0">
                <a:solidFill>
                  <a:srgbClr val="FFFF00"/>
                </a:solidFill>
              </a:rPr>
              <a:t>current</a:t>
            </a:r>
            <a:r>
              <a:rPr lang="en-US" sz="2200" dirty="0"/>
              <a:t> period. They will become </a:t>
            </a:r>
            <a:r>
              <a:rPr lang="en-US" sz="2200" dirty="0">
                <a:solidFill>
                  <a:schemeClr val="accent1">
                    <a:lumMod val="60000"/>
                    <a:lumOff val="40000"/>
                  </a:schemeClr>
                </a:solidFill>
              </a:rPr>
              <a:t>negatively</a:t>
            </a:r>
            <a:r>
              <a:rPr lang="en-US" sz="2200" dirty="0"/>
              <a:t> ionized (1-, 2-, …) in the process</a:t>
            </a:r>
          </a:p>
          <a:p>
            <a:r>
              <a:rPr lang="en-US" sz="2200" dirty="0"/>
              <a:t>This is the case for metals and non-metals which will form </a:t>
            </a:r>
            <a:r>
              <a:rPr lang="en-US" sz="2200" dirty="0">
                <a:solidFill>
                  <a:srgbClr val="FFFF00"/>
                </a:solidFill>
              </a:rPr>
              <a:t>ions</a:t>
            </a:r>
            <a:r>
              <a:rPr lang="en-US" sz="2200" dirty="0"/>
              <a:t> and become </a:t>
            </a:r>
            <a:r>
              <a:rPr lang="en-US" sz="2200" dirty="0">
                <a:solidFill>
                  <a:schemeClr val="accent1">
                    <a:lumMod val="60000"/>
                    <a:lumOff val="40000"/>
                  </a:schemeClr>
                </a:solidFill>
              </a:rPr>
              <a:t>ionic compounds</a:t>
            </a:r>
          </a:p>
          <a:p>
            <a:pPr marL="0" indent="0">
              <a:buNone/>
            </a:pPr>
            <a:endParaRPr lang="en-US" sz="2200" dirty="0"/>
          </a:p>
        </p:txBody>
      </p:sp>
      <p:sp>
        <p:nvSpPr>
          <p:cNvPr id="4" name="Slide Number Placeholder 3">
            <a:extLst>
              <a:ext uri="{FF2B5EF4-FFF2-40B4-BE49-F238E27FC236}">
                <a16:creationId xmlns:a16="http://schemas.microsoft.com/office/drawing/2014/main" id="{B4139C7A-4BE0-70C8-4D02-FC44F9223791}"/>
              </a:ext>
            </a:extLst>
          </p:cNvPr>
          <p:cNvSpPr>
            <a:spLocks noGrp="1"/>
          </p:cNvSpPr>
          <p:nvPr>
            <p:ph type="sldNum" sz="quarter" idx="10"/>
          </p:nvPr>
        </p:nvSpPr>
        <p:spPr/>
        <p:txBody>
          <a:bodyPr/>
          <a:lstStyle/>
          <a:p>
            <a:fld id="{5B6962B3-FD4C-44AA-AB11-79423C828F3E}" type="slidenum">
              <a:rPr lang="en-US" smtClean="0"/>
              <a:pPr/>
              <a:t>6</a:t>
            </a:fld>
            <a:endParaRPr lang="en-US" dirty="0"/>
          </a:p>
        </p:txBody>
      </p:sp>
    </p:spTree>
    <p:extLst>
      <p:ext uri="{BB962C8B-B14F-4D97-AF65-F5344CB8AC3E}">
        <p14:creationId xmlns:p14="http://schemas.microsoft.com/office/powerpoint/2010/main" val="16264602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C14B56-3941-7316-0DB0-A5D0819D3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FCC973-3DA5-61D7-F6E6-B91E94641439}"/>
              </a:ext>
            </a:extLst>
          </p:cNvPr>
          <p:cNvSpPr>
            <a:spLocks noGrp="1"/>
          </p:cNvSpPr>
          <p:nvPr>
            <p:ph type="title"/>
          </p:nvPr>
        </p:nvSpPr>
        <p:spPr>
          <a:xfrm>
            <a:off x="349955" y="145119"/>
            <a:ext cx="8421512" cy="830997"/>
          </a:xfrm>
        </p:spPr>
        <p:txBody>
          <a:bodyPr/>
          <a:lstStyle/>
          <a:p>
            <a:r>
              <a:rPr lang="en-US" dirty="0"/>
              <a:t>More Bond Polarity</a:t>
            </a:r>
          </a:p>
        </p:txBody>
      </p:sp>
      <p:sp>
        <p:nvSpPr>
          <p:cNvPr id="3" name="Content Placeholder 2">
            <a:extLst>
              <a:ext uri="{FF2B5EF4-FFF2-40B4-BE49-F238E27FC236}">
                <a16:creationId xmlns:a16="http://schemas.microsoft.com/office/drawing/2014/main" id="{2C218608-2036-B630-95B6-8664637D852E}"/>
              </a:ext>
            </a:extLst>
          </p:cNvPr>
          <p:cNvSpPr>
            <a:spLocks noGrp="1"/>
          </p:cNvSpPr>
          <p:nvPr>
            <p:ph idx="1"/>
          </p:nvPr>
        </p:nvSpPr>
        <p:spPr>
          <a:xfrm>
            <a:off x="383822" y="976116"/>
            <a:ext cx="8387645" cy="5437384"/>
          </a:xfrm>
        </p:spPr>
        <p:txBody>
          <a:bodyPr/>
          <a:lstStyle/>
          <a:p>
            <a:pPr marL="0" indent="0">
              <a:buNone/>
            </a:pPr>
            <a:r>
              <a:rPr lang="en-US" sz="2200" dirty="0"/>
              <a:t>What is the polarity of the rubidium-fluoride bond (</a:t>
            </a:r>
            <a:r>
              <a:rPr lang="en-US" sz="2200" dirty="0" err="1"/>
              <a:t>RbF</a:t>
            </a:r>
            <a:r>
              <a:rPr lang="en-US" sz="2200" dirty="0"/>
              <a:t>)?</a:t>
            </a:r>
          </a:p>
          <a:p>
            <a:pPr marL="0" indent="0">
              <a:buNone/>
            </a:pPr>
            <a:r>
              <a:rPr lang="en-US" sz="2000" dirty="0"/>
              <a:t>Electronegativities:</a:t>
            </a:r>
            <a:br>
              <a:rPr lang="en-US" sz="2000" dirty="0"/>
            </a:br>
            <a:r>
              <a:rPr lang="en-US" b="1" dirty="0"/>
              <a:t>Na=0.9, Cl=3.0</a:t>
            </a:r>
            <a:r>
              <a:rPr lang="en-US" dirty="0"/>
              <a:t>, </a:t>
            </a:r>
            <a:r>
              <a:rPr lang="en-US" b="1" dirty="0">
                <a:solidFill>
                  <a:srgbClr val="FFC000"/>
                </a:solidFill>
                <a:latin typeface="Symbol" panose="05050102010706020507" pitchFamily="18" charset="2"/>
              </a:rPr>
              <a:t>D</a:t>
            </a:r>
            <a:r>
              <a:rPr lang="en-US" b="1" dirty="0">
                <a:solidFill>
                  <a:srgbClr val="FFC000"/>
                </a:solidFill>
              </a:rPr>
              <a:t>EN = 2.1, ionic</a:t>
            </a:r>
          </a:p>
          <a:p>
            <a:pPr marL="0" indent="0">
              <a:buNone/>
            </a:pPr>
            <a:endParaRPr lang="en-US" sz="2200" dirty="0"/>
          </a:p>
          <a:p>
            <a:pPr marL="0" indent="0">
              <a:buNone/>
            </a:pPr>
            <a:r>
              <a:rPr lang="en-US" sz="2200" dirty="0"/>
              <a:t>What is the polarity of the rubidium-fluoride bond (</a:t>
            </a:r>
            <a:r>
              <a:rPr lang="en-US" sz="2200" dirty="0" err="1"/>
              <a:t>RbF</a:t>
            </a:r>
            <a:r>
              <a:rPr lang="en-US" sz="2200" dirty="0"/>
              <a:t>)?</a:t>
            </a:r>
          </a:p>
          <a:p>
            <a:pPr marL="0" indent="0">
              <a:buNone/>
            </a:pPr>
            <a:r>
              <a:rPr lang="en-US" dirty="0"/>
              <a:t>Electronegativities:</a:t>
            </a:r>
            <a:br>
              <a:rPr lang="en-US" dirty="0"/>
            </a:br>
            <a:r>
              <a:rPr lang="en-US" b="1" dirty="0"/>
              <a:t>Rb=0.8, F=4.0</a:t>
            </a:r>
            <a:r>
              <a:rPr lang="en-US" dirty="0"/>
              <a:t>, </a:t>
            </a:r>
            <a:r>
              <a:rPr lang="en-US" b="1" dirty="0">
                <a:solidFill>
                  <a:srgbClr val="FFC000"/>
                </a:solidFill>
                <a:latin typeface="Symbol" panose="05050102010706020507" pitchFamily="18" charset="2"/>
              </a:rPr>
              <a:t>D</a:t>
            </a:r>
            <a:r>
              <a:rPr lang="en-US" b="1" dirty="0">
                <a:solidFill>
                  <a:srgbClr val="FFC000"/>
                </a:solidFill>
              </a:rPr>
              <a:t>EN = 3.2, </a:t>
            </a:r>
            <a:r>
              <a:rPr lang="en-US" dirty="0"/>
              <a:t>very</a:t>
            </a:r>
            <a:r>
              <a:rPr lang="en-US" b="1" dirty="0">
                <a:solidFill>
                  <a:srgbClr val="FFC000"/>
                </a:solidFill>
              </a:rPr>
              <a:t> ionic</a:t>
            </a:r>
          </a:p>
          <a:p>
            <a:pPr marL="0" indent="0">
              <a:buNone/>
            </a:pPr>
            <a:endParaRPr lang="en-US" sz="2200" dirty="0"/>
          </a:p>
          <a:p>
            <a:pPr marL="0" indent="0">
              <a:buNone/>
            </a:pPr>
            <a:r>
              <a:rPr lang="en-US" sz="2200" dirty="0"/>
              <a:t>What is polarity of the phosphorus-chloride bond (</a:t>
            </a:r>
            <a:r>
              <a:rPr lang="en-US" sz="2200" dirty="0" err="1"/>
              <a:t>PCl</a:t>
            </a:r>
            <a:r>
              <a:rPr lang="en-US" sz="2200" dirty="0"/>
              <a:t>)?</a:t>
            </a:r>
          </a:p>
          <a:p>
            <a:pPr marL="0" indent="0">
              <a:buNone/>
            </a:pPr>
            <a:r>
              <a:rPr lang="en-US" dirty="0"/>
              <a:t>Electronegativities:</a:t>
            </a:r>
            <a:br>
              <a:rPr lang="en-US" dirty="0"/>
            </a:br>
            <a:r>
              <a:rPr lang="en-US" b="1" dirty="0"/>
              <a:t>P=2.1, Cl=3.0</a:t>
            </a:r>
            <a:r>
              <a:rPr lang="en-US" dirty="0"/>
              <a:t>, </a:t>
            </a:r>
            <a:r>
              <a:rPr lang="en-US" b="1" dirty="0">
                <a:solidFill>
                  <a:srgbClr val="FFC000"/>
                </a:solidFill>
                <a:latin typeface="Symbol" panose="05050102010706020507" pitchFamily="18" charset="2"/>
              </a:rPr>
              <a:t>D</a:t>
            </a:r>
            <a:r>
              <a:rPr lang="en-US" b="1" dirty="0">
                <a:solidFill>
                  <a:srgbClr val="FFC000"/>
                </a:solidFill>
              </a:rPr>
              <a:t>EN = 0.9, polar covalent</a:t>
            </a: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1B81AEAC-EEE8-971A-5449-17B8B9D16224}"/>
              </a:ext>
            </a:extLst>
          </p:cNvPr>
          <p:cNvSpPr>
            <a:spLocks noGrp="1"/>
          </p:cNvSpPr>
          <p:nvPr>
            <p:ph type="sldNum" sz="quarter" idx="10"/>
          </p:nvPr>
        </p:nvSpPr>
        <p:spPr/>
        <p:txBody>
          <a:bodyPr/>
          <a:lstStyle/>
          <a:p>
            <a:fld id="{5B6962B3-FD4C-44AA-AB11-79423C828F3E}" type="slidenum">
              <a:rPr lang="en-US" smtClean="0"/>
              <a:pPr/>
              <a:t>60</a:t>
            </a:fld>
            <a:endParaRPr lang="en-US" dirty="0"/>
          </a:p>
        </p:txBody>
      </p:sp>
    </p:spTree>
    <p:extLst>
      <p:ext uri="{BB962C8B-B14F-4D97-AF65-F5344CB8AC3E}">
        <p14:creationId xmlns:p14="http://schemas.microsoft.com/office/powerpoint/2010/main" val="33587341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370D4-BD80-A565-4A8E-49FF420687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4C869C-294C-8345-F2F1-D932827F15A0}"/>
              </a:ext>
            </a:extLst>
          </p:cNvPr>
          <p:cNvSpPr>
            <a:spLocks noGrp="1"/>
          </p:cNvSpPr>
          <p:nvPr>
            <p:ph type="title"/>
          </p:nvPr>
        </p:nvSpPr>
        <p:spPr>
          <a:xfrm>
            <a:off x="338666" y="270023"/>
            <a:ext cx="8421512" cy="830997"/>
          </a:xfrm>
        </p:spPr>
        <p:txBody>
          <a:bodyPr/>
          <a:lstStyle/>
          <a:p>
            <a:r>
              <a:rPr lang="en-US" dirty="0"/>
              <a:t>Molecular Polarity</a:t>
            </a:r>
          </a:p>
        </p:txBody>
      </p:sp>
      <p:sp>
        <p:nvSpPr>
          <p:cNvPr id="3" name="Content Placeholder 2">
            <a:extLst>
              <a:ext uri="{FF2B5EF4-FFF2-40B4-BE49-F238E27FC236}">
                <a16:creationId xmlns:a16="http://schemas.microsoft.com/office/drawing/2014/main" id="{AB2370F9-9480-DC5E-A09C-E6002AA18317}"/>
              </a:ext>
            </a:extLst>
          </p:cNvPr>
          <p:cNvSpPr>
            <a:spLocks noGrp="1"/>
          </p:cNvSpPr>
          <p:nvPr>
            <p:ph idx="1"/>
          </p:nvPr>
        </p:nvSpPr>
        <p:spPr>
          <a:xfrm>
            <a:off x="372533" y="1198035"/>
            <a:ext cx="8387645" cy="5215465"/>
          </a:xfrm>
        </p:spPr>
        <p:txBody>
          <a:bodyPr/>
          <a:lstStyle/>
          <a:p>
            <a:r>
              <a:rPr lang="en-US" dirty="0"/>
              <a:t>In previous slides we talked about </a:t>
            </a:r>
            <a:r>
              <a:rPr lang="en-US" b="1" dirty="0">
                <a:solidFill>
                  <a:schemeClr val="accent1">
                    <a:lumMod val="60000"/>
                    <a:lumOff val="40000"/>
                  </a:schemeClr>
                </a:solidFill>
              </a:rPr>
              <a:t>bond polarity</a:t>
            </a:r>
          </a:p>
          <a:p>
            <a:r>
              <a:rPr lang="en-US" dirty="0"/>
              <a:t>Here we talk about </a:t>
            </a:r>
            <a:r>
              <a:rPr lang="en-US" b="1" dirty="0">
                <a:solidFill>
                  <a:srgbClr val="00FF00"/>
                </a:solidFill>
              </a:rPr>
              <a:t>molecular polarity</a:t>
            </a:r>
            <a:r>
              <a:rPr lang="en-US" dirty="0"/>
              <a:t>: is a </a:t>
            </a:r>
            <a:r>
              <a:rPr lang="en-US" dirty="0">
                <a:solidFill>
                  <a:srgbClr val="FFFF00"/>
                </a:solidFill>
              </a:rPr>
              <a:t>molecule</a:t>
            </a:r>
            <a:r>
              <a:rPr lang="en-US" dirty="0"/>
              <a:t> itself </a:t>
            </a:r>
            <a:r>
              <a:rPr lang="en-US" dirty="0">
                <a:solidFill>
                  <a:schemeClr val="accent1">
                    <a:lumMod val="60000"/>
                    <a:lumOff val="40000"/>
                  </a:schemeClr>
                </a:solidFill>
              </a:rPr>
              <a:t>polar</a:t>
            </a:r>
            <a:r>
              <a:rPr lang="en-US" dirty="0"/>
              <a:t> or </a:t>
            </a:r>
            <a:r>
              <a:rPr lang="en-US" dirty="0">
                <a:solidFill>
                  <a:schemeClr val="accent1">
                    <a:lumMod val="60000"/>
                    <a:lumOff val="40000"/>
                  </a:schemeClr>
                </a:solidFill>
              </a:rPr>
              <a:t>nonpolar</a:t>
            </a:r>
            <a:r>
              <a:rPr lang="en-US" dirty="0"/>
              <a:t>?</a:t>
            </a:r>
          </a:p>
          <a:p>
            <a:r>
              <a:rPr lang="en-US" dirty="0">
                <a:solidFill>
                  <a:srgbClr val="FFC000"/>
                </a:solidFill>
              </a:rPr>
              <a:t>Nonpolar molecules/compounds</a:t>
            </a:r>
          </a:p>
          <a:p>
            <a:pPr lvl="1"/>
            <a:r>
              <a:rPr lang="en-US" dirty="0"/>
              <a:t>Usually </a:t>
            </a:r>
            <a:r>
              <a:rPr lang="en-US" dirty="0">
                <a:solidFill>
                  <a:schemeClr val="accent1">
                    <a:lumMod val="60000"/>
                    <a:lumOff val="40000"/>
                  </a:schemeClr>
                </a:solidFill>
              </a:rPr>
              <a:t>symmetric</a:t>
            </a:r>
            <a:r>
              <a:rPr lang="en-US" dirty="0"/>
              <a:t>: all sides around central atom identical</a:t>
            </a:r>
          </a:p>
          <a:p>
            <a:pPr lvl="1"/>
            <a:r>
              <a:rPr lang="en-US" dirty="0"/>
              <a:t>No unshared bonding electron pairs (extreme polarity)</a:t>
            </a:r>
          </a:p>
          <a:p>
            <a:r>
              <a:rPr lang="en-US" dirty="0">
                <a:solidFill>
                  <a:srgbClr val="FFC000"/>
                </a:solidFill>
              </a:rPr>
              <a:t>Polar molecules/compounds</a:t>
            </a:r>
          </a:p>
          <a:p>
            <a:pPr lvl="1"/>
            <a:r>
              <a:rPr lang="en-US" dirty="0"/>
              <a:t>Usually </a:t>
            </a:r>
            <a:r>
              <a:rPr lang="en-US" dirty="0">
                <a:solidFill>
                  <a:schemeClr val="accent1">
                    <a:lumMod val="60000"/>
                    <a:lumOff val="40000"/>
                  </a:schemeClr>
                </a:solidFill>
              </a:rPr>
              <a:t>asymmetric</a:t>
            </a:r>
          </a:p>
          <a:p>
            <a:pPr lvl="1"/>
            <a:r>
              <a:rPr lang="en-US" dirty="0"/>
              <a:t>Central atom has nonbonding (lone) pairs</a:t>
            </a:r>
          </a:p>
          <a:p>
            <a:pPr lvl="1"/>
            <a:r>
              <a:rPr lang="en-US" dirty="0"/>
              <a:t>Bonded atoms with high electronegativity differences</a:t>
            </a:r>
          </a:p>
          <a:p>
            <a:r>
              <a:rPr lang="en-US" dirty="0"/>
              <a:t>Must understand Lewis structures and VSEPR theory to make this assessment</a:t>
            </a:r>
          </a:p>
          <a:p>
            <a:endParaRPr lang="en-US" dirty="0">
              <a:solidFill>
                <a:srgbClr val="FFC000"/>
              </a:solidFill>
            </a:endParaRPr>
          </a:p>
        </p:txBody>
      </p:sp>
      <p:sp>
        <p:nvSpPr>
          <p:cNvPr id="4" name="Slide Number Placeholder 3">
            <a:extLst>
              <a:ext uri="{FF2B5EF4-FFF2-40B4-BE49-F238E27FC236}">
                <a16:creationId xmlns:a16="http://schemas.microsoft.com/office/drawing/2014/main" id="{215013E8-9108-5B49-C631-89A7CFF114FF}"/>
              </a:ext>
            </a:extLst>
          </p:cNvPr>
          <p:cNvSpPr>
            <a:spLocks noGrp="1"/>
          </p:cNvSpPr>
          <p:nvPr>
            <p:ph type="sldNum" sz="quarter" idx="10"/>
          </p:nvPr>
        </p:nvSpPr>
        <p:spPr/>
        <p:txBody>
          <a:bodyPr/>
          <a:lstStyle/>
          <a:p>
            <a:fld id="{5B6962B3-FD4C-44AA-AB11-79423C828F3E}" type="slidenum">
              <a:rPr lang="en-US" smtClean="0"/>
              <a:pPr/>
              <a:t>61</a:t>
            </a:fld>
            <a:endParaRPr lang="en-US" dirty="0"/>
          </a:p>
        </p:txBody>
      </p:sp>
    </p:spTree>
    <p:extLst>
      <p:ext uri="{BB962C8B-B14F-4D97-AF65-F5344CB8AC3E}">
        <p14:creationId xmlns:p14="http://schemas.microsoft.com/office/powerpoint/2010/main" val="228893021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1917FF-FA9B-9E71-D48E-4A647E4817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2DD6E2-A6E4-7A9B-29E6-365A1041C264}"/>
              </a:ext>
            </a:extLst>
          </p:cNvPr>
          <p:cNvSpPr>
            <a:spLocks noGrp="1"/>
          </p:cNvSpPr>
          <p:nvPr>
            <p:ph type="title"/>
          </p:nvPr>
        </p:nvSpPr>
        <p:spPr>
          <a:xfrm>
            <a:off x="338665" y="143022"/>
            <a:ext cx="8421512" cy="830997"/>
          </a:xfrm>
        </p:spPr>
        <p:txBody>
          <a:bodyPr/>
          <a:lstStyle/>
          <a:p>
            <a:r>
              <a:rPr lang="en-US" dirty="0"/>
              <a:t>Molecular Polarity</a:t>
            </a:r>
          </a:p>
        </p:txBody>
      </p:sp>
      <p:sp>
        <p:nvSpPr>
          <p:cNvPr id="3" name="Content Placeholder 2">
            <a:extLst>
              <a:ext uri="{FF2B5EF4-FFF2-40B4-BE49-F238E27FC236}">
                <a16:creationId xmlns:a16="http://schemas.microsoft.com/office/drawing/2014/main" id="{7F7DD89D-3E97-2715-2F3E-CC418D6B6380}"/>
              </a:ext>
            </a:extLst>
          </p:cNvPr>
          <p:cNvSpPr>
            <a:spLocks noGrp="1"/>
          </p:cNvSpPr>
          <p:nvPr>
            <p:ph idx="1"/>
          </p:nvPr>
        </p:nvSpPr>
        <p:spPr>
          <a:xfrm>
            <a:off x="338665" y="1008890"/>
            <a:ext cx="8387645" cy="5504369"/>
          </a:xfrm>
        </p:spPr>
        <p:txBody>
          <a:bodyPr/>
          <a:lstStyle/>
          <a:p>
            <a:r>
              <a:rPr lang="en-US" dirty="0"/>
              <a:t>A </a:t>
            </a:r>
            <a:r>
              <a:rPr lang="en-US" dirty="0">
                <a:solidFill>
                  <a:srgbClr val="FFFF00"/>
                </a:solidFill>
              </a:rPr>
              <a:t>molecule</a:t>
            </a:r>
            <a:r>
              <a:rPr lang="en-US" dirty="0"/>
              <a:t> will be </a:t>
            </a:r>
            <a:r>
              <a:rPr lang="en-US" dirty="0">
                <a:solidFill>
                  <a:schemeClr val="accent1">
                    <a:lumMod val="60000"/>
                    <a:lumOff val="40000"/>
                  </a:schemeClr>
                </a:solidFill>
              </a:rPr>
              <a:t>polar</a:t>
            </a:r>
            <a:r>
              <a:rPr lang="en-US" dirty="0"/>
              <a:t> if it can be shown to have a </a:t>
            </a:r>
            <a:r>
              <a:rPr lang="en-US" dirty="0">
                <a:solidFill>
                  <a:srgbClr val="00FF00"/>
                </a:solidFill>
              </a:rPr>
              <a:t>dipole</a:t>
            </a:r>
            <a:r>
              <a:rPr lang="en-US" dirty="0"/>
              <a:t>, where the </a:t>
            </a:r>
            <a:r>
              <a:rPr lang="en-US" dirty="0">
                <a:solidFill>
                  <a:srgbClr val="FFFF00"/>
                </a:solidFill>
              </a:rPr>
              <a:t>electron density </a:t>
            </a:r>
            <a:r>
              <a:rPr lang="en-US" dirty="0"/>
              <a:t>has an </a:t>
            </a:r>
            <a:r>
              <a:rPr lang="en-US" dirty="0">
                <a:solidFill>
                  <a:srgbClr val="FFFF00"/>
                </a:solidFill>
              </a:rPr>
              <a:t>unequal distribution </a:t>
            </a:r>
            <a:r>
              <a:rPr lang="en-US" dirty="0"/>
              <a:t>(see image)</a:t>
            </a:r>
          </a:p>
          <a:p>
            <a:r>
              <a:rPr lang="en-US" dirty="0"/>
              <a:t>The </a:t>
            </a:r>
            <a:r>
              <a:rPr lang="en-US" b="1" dirty="0">
                <a:solidFill>
                  <a:srgbClr val="00FF00"/>
                </a:solidFill>
              </a:rPr>
              <a:t>H-F</a:t>
            </a:r>
            <a:r>
              <a:rPr lang="en-US" dirty="0"/>
              <a:t> molecule has a </a:t>
            </a:r>
            <a:r>
              <a:rPr lang="en-US" dirty="0">
                <a:solidFill>
                  <a:schemeClr val="accent1">
                    <a:lumMod val="60000"/>
                    <a:lumOff val="40000"/>
                  </a:schemeClr>
                </a:solidFill>
              </a:rPr>
              <a:t>polar</a:t>
            </a:r>
            <a:br>
              <a:rPr lang="en-US" dirty="0">
                <a:solidFill>
                  <a:schemeClr val="accent1">
                    <a:lumMod val="60000"/>
                    <a:lumOff val="40000"/>
                  </a:schemeClr>
                </a:solidFill>
              </a:rPr>
            </a:br>
            <a:r>
              <a:rPr lang="en-US" dirty="0">
                <a:solidFill>
                  <a:schemeClr val="accent1">
                    <a:lumMod val="60000"/>
                    <a:lumOff val="40000"/>
                  </a:schemeClr>
                </a:solidFill>
              </a:rPr>
              <a:t>covalent</a:t>
            </a:r>
            <a:r>
              <a:rPr lang="en-US" dirty="0"/>
              <a:t> bond, and this also</a:t>
            </a:r>
            <a:br>
              <a:rPr lang="en-US" dirty="0"/>
            </a:br>
            <a:r>
              <a:rPr lang="en-US" dirty="0"/>
              <a:t>made this molecule </a:t>
            </a:r>
            <a:r>
              <a:rPr lang="en-US" b="1" dirty="0">
                <a:solidFill>
                  <a:srgbClr val="FFC000"/>
                </a:solidFill>
              </a:rPr>
              <a:t>polar</a:t>
            </a:r>
          </a:p>
          <a:p>
            <a:endParaRPr lang="en-US" dirty="0"/>
          </a:p>
          <a:p>
            <a:r>
              <a:rPr lang="en-US" dirty="0">
                <a:solidFill>
                  <a:srgbClr val="FFFF00"/>
                </a:solidFill>
              </a:rPr>
              <a:t>Polarity</a:t>
            </a:r>
            <a:r>
              <a:rPr lang="en-US" dirty="0"/>
              <a:t> in a molecule is indicated/suggested/symbolized by use of a lowercase</a:t>
            </a:r>
            <a:r>
              <a:rPr lang="en-US" b="1" dirty="0"/>
              <a:t> </a:t>
            </a:r>
            <a:r>
              <a:rPr lang="en-US" dirty="0"/>
              <a:t>delta (</a:t>
            </a:r>
            <a:r>
              <a:rPr lang="en-US" dirty="0">
                <a:latin typeface="Symbol" panose="05050102010706020507" pitchFamily="18" charset="2"/>
              </a:rPr>
              <a:t>d</a:t>
            </a:r>
            <a:r>
              <a:rPr lang="en-US" dirty="0"/>
              <a:t>) with </a:t>
            </a:r>
            <a:r>
              <a:rPr lang="en-US" dirty="0">
                <a:latin typeface="Symbol" panose="05050102010706020507" pitchFamily="18" charset="2"/>
              </a:rPr>
              <a:t>d+ </a:t>
            </a:r>
            <a:r>
              <a:rPr lang="en-US" dirty="0"/>
              <a:t>or</a:t>
            </a:r>
            <a:r>
              <a:rPr lang="en-US" dirty="0">
                <a:latin typeface="Symbol" panose="05050102010706020507" pitchFamily="18" charset="2"/>
              </a:rPr>
              <a:t> d</a:t>
            </a:r>
            <a:r>
              <a:rPr lang="en-US" dirty="0"/>
              <a:t>– along molecule axis</a:t>
            </a:r>
          </a:p>
          <a:p>
            <a:r>
              <a:rPr lang="en-US" dirty="0"/>
              <a:t>It is also symbolized by a crossed-arrow, the cross point representing the positive charge end and arrow pointing to negative charge</a:t>
            </a:r>
            <a:br>
              <a:rPr lang="en-US" dirty="0"/>
            </a:br>
            <a:endParaRPr lang="en-US" dirty="0"/>
          </a:p>
          <a:p>
            <a:endParaRPr lang="en-US" dirty="0">
              <a:solidFill>
                <a:srgbClr val="FFC000"/>
              </a:solidFill>
            </a:endParaRPr>
          </a:p>
        </p:txBody>
      </p:sp>
      <p:sp>
        <p:nvSpPr>
          <p:cNvPr id="4" name="Slide Number Placeholder 3">
            <a:extLst>
              <a:ext uri="{FF2B5EF4-FFF2-40B4-BE49-F238E27FC236}">
                <a16:creationId xmlns:a16="http://schemas.microsoft.com/office/drawing/2014/main" id="{EA7A9E1B-D2CE-E44B-6F6E-FB526D93F406}"/>
              </a:ext>
            </a:extLst>
          </p:cNvPr>
          <p:cNvSpPr>
            <a:spLocks noGrp="1"/>
          </p:cNvSpPr>
          <p:nvPr>
            <p:ph type="sldNum" sz="quarter" idx="10"/>
          </p:nvPr>
        </p:nvSpPr>
        <p:spPr/>
        <p:txBody>
          <a:bodyPr/>
          <a:lstStyle/>
          <a:p>
            <a:fld id="{5B6962B3-FD4C-44AA-AB11-79423C828F3E}" type="slidenum">
              <a:rPr lang="en-US" smtClean="0"/>
              <a:pPr/>
              <a:t>62</a:t>
            </a:fld>
            <a:endParaRPr lang="en-US" dirty="0"/>
          </a:p>
        </p:txBody>
      </p:sp>
      <p:pic>
        <p:nvPicPr>
          <p:cNvPr id="7" name="Picture 6">
            <a:extLst>
              <a:ext uri="{FF2B5EF4-FFF2-40B4-BE49-F238E27FC236}">
                <a16:creationId xmlns:a16="http://schemas.microsoft.com/office/drawing/2014/main" id="{FE517634-A704-1AB1-0996-105EAF59C1EA}"/>
              </a:ext>
            </a:extLst>
          </p:cNvPr>
          <p:cNvPicPr>
            <a:picLocks noChangeAspect="1"/>
          </p:cNvPicPr>
          <p:nvPr/>
        </p:nvPicPr>
        <p:blipFill>
          <a:blip r:embed="rId2"/>
          <a:stretch>
            <a:fillRect/>
          </a:stretch>
        </p:blipFill>
        <p:spPr>
          <a:xfrm>
            <a:off x="5907741" y="1838061"/>
            <a:ext cx="3074790" cy="1061453"/>
          </a:xfrm>
          <a:prstGeom prst="rect">
            <a:avLst/>
          </a:prstGeom>
        </p:spPr>
      </p:pic>
      <p:pic>
        <p:nvPicPr>
          <p:cNvPr id="8" name="Picture 7">
            <a:extLst>
              <a:ext uri="{FF2B5EF4-FFF2-40B4-BE49-F238E27FC236}">
                <a16:creationId xmlns:a16="http://schemas.microsoft.com/office/drawing/2014/main" id="{F8CEF1D0-0816-B941-1ADE-087EB622A006}"/>
              </a:ext>
            </a:extLst>
          </p:cNvPr>
          <p:cNvPicPr>
            <a:picLocks noChangeAspect="1"/>
          </p:cNvPicPr>
          <p:nvPr/>
        </p:nvPicPr>
        <p:blipFill>
          <a:blip r:embed="rId3"/>
          <a:stretch>
            <a:fillRect/>
          </a:stretch>
        </p:blipFill>
        <p:spPr>
          <a:xfrm>
            <a:off x="5269483" y="3006445"/>
            <a:ext cx="3791967" cy="845109"/>
          </a:xfrm>
          <a:prstGeom prst="rect">
            <a:avLst/>
          </a:prstGeom>
        </p:spPr>
      </p:pic>
    </p:spTree>
    <p:extLst>
      <p:ext uri="{BB962C8B-B14F-4D97-AF65-F5344CB8AC3E}">
        <p14:creationId xmlns:p14="http://schemas.microsoft.com/office/powerpoint/2010/main" val="27173728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C21AD-184C-5512-1DD8-1E402BE3C9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CDCC21-4EAF-85E7-0E11-71C579AB27C9}"/>
              </a:ext>
            </a:extLst>
          </p:cNvPr>
          <p:cNvSpPr>
            <a:spLocks noGrp="1"/>
          </p:cNvSpPr>
          <p:nvPr>
            <p:ph type="title"/>
          </p:nvPr>
        </p:nvSpPr>
        <p:spPr>
          <a:xfrm>
            <a:off x="338666" y="270023"/>
            <a:ext cx="8421512" cy="830997"/>
          </a:xfrm>
        </p:spPr>
        <p:txBody>
          <a:bodyPr/>
          <a:lstStyle/>
          <a:p>
            <a:r>
              <a:rPr lang="en-US" dirty="0"/>
              <a:t>Molecular Polarity</a:t>
            </a:r>
          </a:p>
        </p:txBody>
      </p:sp>
      <p:sp>
        <p:nvSpPr>
          <p:cNvPr id="3" name="Content Placeholder 2">
            <a:extLst>
              <a:ext uri="{FF2B5EF4-FFF2-40B4-BE49-F238E27FC236}">
                <a16:creationId xmlns:a16="http://schemas.microsoft.com/office/drawing/2014/main" id="{259FC579-88F1-D9F0-DA8B-933809841313}"/>
              </a:ext>
            </a:extLst>
          </p:cNvPr>
          <p:cNvSpPr>
            <a:spLocks noGrp="1"/>
          </p:cNvSpPr>
          <p:nvPr>
            <p:ph idx="1"/>
          </p:nvPr>
        </p:nvSpPr>
        <p:spPr>
          <a:xfrm>
            <a:off x="372533" y="1198035"/>
            <a:ext cx="8387645" cy="5215465"/>
          </a:xfrm>
        </p:spPr>
        <p:txBody>
          <a:bodyPr/>
          <a:lstStyle/>
          <a:p>
            <a:r>
              <a:rPr lang="en-US" sz="2000" dirty="0"/>
              <a:t>Start with Lewis structures to assess molecular polarity</a:t>
            </a:r>
          </a:p>
          <a:p>
            <a:r>
              <a:rPr lang="en-US" dirty="0">
                <a:solidFill>
                  <a:schemeClr val="accent1">
                    <a:lumMod val="60000"/>
                    <a:lumOff val="40000"/>
                  </a:schemeClr>
                </a:solidFill>
              </a:rPr>
              <a:t>Nonpolar compounds</a:t>
            </a:r>
          </a:p>
          <a:p>
            <a:pPr lvl="1"/>
            <a:r>
              <a:rPr lang="en-US" dirty="0">
                <a:solidFill>
                  <a:srgbClr val="FFFF00"/>
                </a:solidFill>
              </a:rPr>
              <a:t>Symmetric</a:t>
            </a:r>
            <a:r>
              <a:rPr lang="en-US" dirty="0"/>
              <a:t>: sides around central atom identical</a:t>
            </a:r>
          </a:p>
          <a:p>
            <a:pPr lvl="1"/>
            <a:r>
              <a:rPr lang="en-US" dirty="0"/>
              <a:t>No unshared pair of electrons</a:t>
            </a:r>
          </a:p>
          <a:p>
            <a:r>
              <a:rPr lang="en-US" dirty="0">
                <a:solidFill>
                  <a:schemeClr val="accent1">
                    <a:lumMod val="60000"/>
                    <a:lumOff val="40000"/>
                  </a:schemeClr>
                </a:solidFill>
              </a:rPr>
              <a:t>Polar compounds</a:t>
            </a:r>
          </a:p>
          <a:p>
            <a:pPr lvl="1"/>
            <a:r>
              <a:rPr lang="en-US" dirty="0">
                <a:solidFill>
                  <a:srgbClr val="FFFF00"/>
                </a:solidFill>
              </a:rPr>
              <a:t>Asymmetric</a:t>
            </a:r>
          </a:p>
          <a:p>
            <a:pPr lvl="1"/>
            <a:r>
              <a:rPr lang="en-US" dirty="0"/>
              <a:t>Bonds in atoms have large differences in electronegativities</a:t>
            </a:r>
          </a:p>
          <a:p>
            <a:pPr lvl="1"/>
            <a:r>
              <a:rPr lang="en-US" dirty="0"/>
              <a:t>Presence of </a:t>
            </a:r>
            <a:r>
              <a:rPr lang="en-US" dirty="0">
                <a:solidFill>
                  <a:srgbClr val="FFFF00"/>
                </a:solidFill>
              </a:rPr>
              <a:t>nonbonding lone pairs</a:t>
            </a:r>
          </a:p>
        </p:txBody>
      </p:sp>
      <p:sp>
        <p:nvSpPr>
          <p:cNvPr id="4" name="Slide Number Placeholder 3">
            <a:extLst>
              <a:ext uri="{FF2B5EF4-FFF2-40B4-BE49-F238E27FC236}">
                <a16:creationId xmlns:a16="http://schemas.microsoft.com/office/drawing/2014/main" id="{A08A5F7C-9BB3-19D8-3769-BC1D8546A147}"/>
              </a:ext>
            </a:extLst>
          </p:cNvPr>
          <p:cNvSpPr>
            <a:spLocks noGrp="1"/>
          </p:cNvSpPr>
          <p:nvPr>
            <p:ph type="sldNum" sz="quarter" idx="10"/>
          </p:nvPr>
        </p:nvSpPr>
        <p:spPr/>
        <p:txBody>
          <a:bodyPr/>
          <a:lstStyle/>
          <a:p>
            <a:fld id="{5B6962B3-FD4C-44AA-AB11-79423C828F3E}" type="slidenum">
              <a:rPr lang="en-US" smtClean="0"/>
              <a:pPr/>
              <a:t>63</a:t>
            </a:fld>
            <a:endParaRPr lang="en-US" dirty="0"/>
          </a:p>
        </p:txBody>
      </p:sp>
      <p:pic>
        <p:nvPicPr>
          <p:cNvPr id="9" name="Picture 8">
            <a:extLst>
              <a:ext uri="{FF2B5EF4-FFF2-40B4-BE49-F238E27FC236}">
                <a16:creationId xmlns:a16="http://schemas.microsoft.com/office/drawing/2014/main" id="{5739B152-6BA5-4463-D43B-BA790FE2F972}"/>
              </a:ext>
            </a:extLst>
          </p:cNvPr>
          <p:cNvPicPr>
            <a:picLocks noChangeAspect="1"/>
          </p:cNvPicPr>
          <p:nvPr/>
        </p:nvPicPr>
        <p:blipFill>
          <a:blip r:embed="rId2"/>
          <a:stretch>
            <a:fillRect/>
          </a:stretch>
        </p:blipFill>
        <p:spPr>
          <a:xfrm>
            <a:off x="3652090" y="4432557"/>
            <a:ext cx="5119377" cy="2163505"/>
          </a:xfrm>
          <a:prstGeom prst="rect">
            <a:avLst/>
          </a:prstGeom>
        </p:spPr>
      </p:pic>
    </p:spTree>
    <p:extLst>
      <p:ext uri="{BB962C8B-B14F-4D97-AF65-F5344CB8AC3E}">
        <p14:creationId xmlns:p14="http://schemas.microsoft.com/office/powerpoint/2010/main" val="4901514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43D8F6-655F-FCC1-BA90-31BA7EC6F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384704-4B00-5303-F973-D94FEF3DB80A}"/>
              </a:ext>
            </a:extLst>
          </p:cNvPr>
          <p:cNvSpPr>
            <a:spLocks noGrp="1"/>
          </p:cNvSpPr>
          <p:nvPr>
            <p:ph type="title"/>
          </p:nvPr>
        </p:nvSpPr>
        <p:spPr>
          <a:xfrm>
            <a:off x="338666" y="257888"/>
            <a:ext cx="8421512" cy="830997"/>
          </a:xfrm>
        </p:spPr>
        <p:txBody>
          <a:bodyPr/>
          <a:lstStyle/>
          <a:p>
            <a:r>
              <a:rPr lang="en-US" dirty="0"/>
              <a:t>Molecular Polarity</a:t>
            </a:r>
          </a:p>
        </p:txBody>
      </p:sp>
      <p:sp>
        <p:nvSpPr>
          <p:cNvPr id="3" name="Content Placeholder 2">
            <a:extLst>
              <a:ext uri="{FF2B5EF4-FFF2-40B4-BE49-F238E27FC236}">
                <a16:creationId xmlns:a16="http://schemas.microsoft.com/office/drawing/2014/main" id="{AC3E396A-9875-FDDC-3CBE-1CECF40D29F0}"/>
              </a:ext>
            </a:extLst>
          </p:cNvPr>
          <p:cNvSpPr>
            <a:spLocks noGrp="1"/>
          </p:cNvSpPr>
          <p:nvPr>
            <p:ph idx="1"/>
          </p:nvPr>
        </p:nvSpPr>
        <p:spPr>
          <a:xfrm>
            <a:off x="372533" y="1143460"/>
            <a:ext cx="8387645" cy="5215465"/>
          </a:xfrm>
        </p:spPr>
        <p:txBody>
          <a:bodyPr/>
          <a:lstStyle/>
          <a:p>
            <a:r>
              <a:rPr lang="en-US" sz="2000" dirty="0"/>
              <a:t>Overall molecular polarity will be a combination of the </a:t>
            </a:r>
            <a:r>
              <a:rPr lang="en-US" sz="2000" b="1" dirty="0">
                <a:solidFill>
                  <a:srgbClr val="00FF00"/>
                </a:solidFill>
              </a:rPr>
              <a:t>dipole moments </a:t>
            </a:r>
            <a:r>
              <a:rPr lang="en-US" sz="2000" dirty="0"/>
              <a:t>of </a:t>
            </a:r>
            <a:r>
              <a:rPr lang="en-US" sz="2000" dirty="0">
                <a:solidFill>
                  <a:srgbClr val="FFFF00"/>
                </a:solidFill>
              </a:rPr>
              <a:t>all the bonds between atoms</a:t>
            </a:r>
            <a:r>
              <a:rPr lang="en-US" sz="2000" dirty="0"/>
              <a:t> in the molecule</a:t>
            </a:r>
          </a:p>
          <a:p>
            <a:r>
              <a:rPr lang="en-US" sz="2000" dirty="0">
                <a:solidFill>
                  <a:srgbClr val="FFFF00"/>
                </a:solidFill>
              </a:rPr>
              <a:t>Dipole moments </a:t>
            </a:r>
            <a:r>
              <a:rPr lang="en-US" sz="2000" dirty="0"/>
              <a:t>(as </a:t>
            </a:r>
            <a:r>
              <a:rPr lang="en-US" sz="2000" dirty="0">
                <a:solidFill>
                  <a:schemeClr val="accent1">
                    <a:lumMod val="60000"/>
                    <a:lumOff val="40000"/>
                  </a:schemeClr>
                </a:solidFill>
              </a:rPr>
              <a:t>vectors</a:t>
            </a:r>
            <a:r>
              <a:rPr lang="en-US" sz="2000" dirty="0"/>
              <a:t>) will have a </a:t>
            </a:r>
            <a:r>
              <a:rPr lang="en-US" sz="2000" b="1" dirty="0">
                <a:solidFill>
                  <a:srgbClr val="FFC000"/>
                </a:solidFill>
              </a:rPr>
              <a:t>magnitude</a:t>
            </a:r>
            <a:r>
              <a:rPr lang="en-US" sz="2000" dirty="0"/>
              <a:t> that reflects the </a:t>
            </a:r>
            <a:r>
              <a:rPr lang="en-US" sz="2000" dirty="0">
                <a:solidFill>
                  <a:srgbClr val="FFFF00"/>
                </a:solidFill>
              </a:rPr>
              <a:t>electronegativity</a:t>
            </a:r>
            <a:r>
              <a:rPr lang="en-US" sz="2000" dirty="0"/>
              <a:t> </a:t>
            </a:r>
            <a:r>
              <a:rPr lang="en-US" sz="2000" dirty="0">
                <a:solidFill>
                  <a:srgbClr val="FFFF00"/>
                </a:solidFill>
              </a:rPr>
              <a:t>differences</a:t>
            </a:r>
            <a:r>
              <a:rPr lang="en-US" sz="2000" dirty="0"/>
              <a:t> in each of the two atoms bonded, AND also the </a:t>
            </a:r>
            <a:r>
              <a:rPr lang="en-US" sz="2000" b="1" dirty="0">
                <a:solidFill>
                  <a:srgbClr val="FFC000"/>
                </a:solidFill>
              </a:rPr>
              <a:t>direction</a:t>
            </a:r>
            <a:r>
              <a:rPr lang="en-US" sz="2000" dirty="0"/>
              <a:t> of the </a:t>
            </a:r>
            <a:r>
              <a:rPr lang="en-US" sz="2000" dirty="0">
                <a:solidFill>
                  <a:srgbClr val="FFFF00"/>
                </a:solidFill>
              </a:rPr>
              <a:t>dipole moment</a:t>
            </a:r>
            <a:r>
              <a:rPr lang="en-US" sz="2000" dirty="0"/>
              <a:t>, which is determined by molecular geometry or shape.</a:t>
            </a:r>
          </a:p>
          <a:p>
            <a:r>
              <a:rPr lang="en-US" sz="2000" dirty="0"/>
              <a:t>Note how nonpolar </a:t>
            </a:r>
            <a:r>
              <a:rPr lang="en-US" sz="2000" dirty="0">
                <a:solidFill>
                  <a:schemeClr val="accent1">
                    <a:lumMod val="60000"/>
                    <a:lumOff val="40000"/>
                  </a:schemeClr>
                </a:solidFill>
              </a:rPr>
              <a:t>boron trifluoride </a:t>
            </a:r>
            <a:r>
              <a:rPr lang="en-US" sz="2000" dirty="0"/>
              <a:t>and </a:t>
            </a:r>
            <a:r>
              <a:rPr lang="en-US" sz="2000" dirty="0">
                <a:solidFill>
                  <a:schemeClr val="accent1">
                    <a:lumMod val="60000"/>
                    <a:lumOff val="40000"/>
                  </a:schemeClr>
                </a:solidFill>
              </a:rPr>
              <a:t>carbon tetrachloride </a:t>
            </a:r>
            <a:r>
              <a:rPr lang="en-US" sz="2000" dirty="0"/>
              <a:t>have significant</a:t>
            </a:r>
            <a:br>
              <a:rPr lang="en-US" sz="2000" dirty="0"/>
            </a:br>
            <a:r>
              <a:rPr lang="en-US" sz="2000" dirty="0"/>
              <a:t>individual </a:t>
            </a:r>
            <a:r>
              <a:rPr lang="en-US" sz="2000" b="1" i="1" dirty="0">
                <a:solidFill>
                  <a:srgbClr val="FFC000"/>
                </a:solidFill>
              </a:rPr>
              <a:t>bond</a:t>
            </a:r>
            <a:r>
              <a:rPr lang="en-US" sz="2000" dirty="0">
                <a:solidFill>
                  <a:srgbClr val="FFC000"/>
                </a:solidFill>
              </a:rPr>
              <a:t> dipoles</a:t>
            </a:r>
            <a:r>
              <a:rPr lang="en-US" sz="2000" dirty="0"/>
              <a:t>,</a:t>
            </a:r>
            <a:br>
              <a:rPr lang="en-US" sz="2000" dirty="0"/>
            </a:br>
            <a:r>
              <a:rPr lang="en-US" sz="2000" dirty="0"/>
              <a:t>but the </a:t>
            </a:r>
            <a:r>
              <a:rPr lang="en-US" sz="2000" dirty="0">
                <a:solidFill>
                  <a:srgbClr val="FFFF00"/>
                </a:solidFill>
              </a:rPr>
              <a:t>direction</a:t>
            </a:r>
            <a:r>
              <a:rPr lang="en-US" sz="2000" dirty="0"/>
              <a:t> of the</a:t>
            </a:r>
            <a:br>
              <a:rPr lang="en-US" sz="2000" dirty="0"/>
            </a:br>
            <a:r>
              <a:rPr lang="en-US" sz="2000" dirty="0">
                <a:solidFill>
                  <a:schemeClr val="accent1">
                    <a:lumMod val="60000"/>
                    <a:lumOff val="40000"/>
                  </a:schemeClr>
                </a:solidFill>
              </a:rPr>
              <a:t>bond dipole moments</a:t>
            </a:r>
            <a:br>
              <a:rPr lang="en-US" sz="2000" dirty="0"/>
            </a:br>
            <a:r>
              <a:rPr lang="en-US" sz="2000" dirty="0"/>
              <a:t>have the </a:t>
            </a:r>
            <a:r>
              <a:rPr lang="en-US" sz="2000" dirty="0">
                <a:solidFill>
                  <a:srgbClr val="FFC000"/>
                </a:solidFill>
              </a:rPr>
              <a:t>net</a:t>
            </a:r>
            <a:r>
              <a:rPr lang="en-US" sz="2000" dirty="0"/>
              <a:t> </a:t>
            </a:r>
            <a:r>
              <a:rPr lang="en-US" sz="2000" dirty="0">
                <a:solidFill>
                  <a:schemeClr val="accent1">
                    <a:lumMod val="60000"/>
                    <a:lumOff val="40000"/>
                  </a:schemeClr>
                </a:solidFill>
              </a:rPr>
              <a:t>molecular</a:t>
            </a:r>
            <a:br>
              <a:rPr lang="en-US" sz="2000" dirty="0">
                <a:solidFill>
                  <a:schemeClr val="accent1">
                    <a:lumMod val="60000"/>
                    <a:lumOff val="40000"/>
                  </a:schemeClr>
                </a:solidFill>
              </a:rPr>
            </a:br>
            <a:r>
              <a:rPr lang="en-US" sz="2000" dirty="0">
                <a:solidFill>
                  <a:schemeClr val="accent1">
                    <a:lumMod val="60000"/>
                    <a:lumOff val="40000"/>
                  </a:schemeClr>
                </a:solidFill>
              </a:rPr>
              <a:t>dipole moment </a:t>
            </a:r>
            <a:r>
              <a:rPr lang="en-US" sz="2000" dirty="0"/>
              <a:t>of </a:t>
            </a:r>
            <a:r>
              <a:rPr lang="en-US" sz="2000" dirty="0">
                <a:solidFill>
                  <a:srgbClr val="FFC000"/>
                </a:solidFill>
              </a:rPr>
              <a:t>zero</a:t>
            </a:r>
            <a:r>
              <a:rPr lang="en-US" sz="2000" dirty="0"/>
              <a:t>,</a:t>
            </a:r>
            <a:br>
              <a:rPr lang="en-US" sz="2000" dirty="0"/>
            </a:br>
            <a:r>
              <a:rPr lang="en-US" sz="2000" dirty="0"/>
              <a:t>so the molecule has </a:t>
            </a:r>
            <a:r>
              <a:rPr lang="en-US" sz="2000" dirty="0">
                <a:solidFill>
                  <a:srgbClr val="FFFF00"/>
                </a:solidFill>
              </a:rPr>
              <a:t>no</a:t>
            </a:r>
            <a:br>
              <a:rPr lang="en-US" sz="2000" dirty="0">
                <a:solidFill>
                  <a:srgbClr val="FFFF00"/>
                </a:solidFill>
              </a:rPr>
            </a:br>
            <a:r>
              <a:rPr lang="en-US" sz="2000" dirty="0">
                <a:solidFill>
                  <a:srgbClr val="FFFF00"/>
                </a:solidFill>
              </a:rPr>
              <a:t>polarity overall</a:t>
            </a:r>
            <a:r>
              <a:rPr lang="en-US" sz="2000" dirty="0"/>
              <a:t>.</a:t>
            </a:r>
          </a:p>
        </p:txBody>
      </p:sp>
      <p:sp>
        <p:nvSpPr>
          <p:cNvPr id="4" name="Slide Number Placeholder 3">
            <a:extLst>
              <a:ext uri="{FF2B5EF4-FFF2-40B4-BE49-F238E27FC236}">
                <a16:creationId xmlns:a16="http://schemas.microsoft.com/office/drawing/2014/main" id="{C0F8449B-2EA3-CE4E-BE2D-634A4C316D6E}"/>
              </a:ext>
            </a:extLst>
          </p:cNvPr>
          <p:cNvSpPr>
            <a:spLocks noGrp="1"/>
          </p:cNvSpPr>
          <p:nvPr>
            <p:ph type="sldNum" sz="quarter" idx="10"/>
          </p:nvPr>
        </p:nvSpPr>
        <p:spPr/>
        <p:txBody>
          <a:bodyPr/>
          <a:lstStyle/>
          <a:p>
            <a:fld id="{5B6962B3-FD4C-44AA-AB11-79423C828F3E}" type="slidenum">
              <a:rPr lang="en-US" smtClean="0"/>
              <a:pPr/>
              <a:t>64</a:t>
            </a:fld>
            <a:endParaRPr lang="en-US" dirty="0"/>
          </a:p>
        </p:txBody>
      </p:sp>
      <p:pic>
        <p:nvPicPr>
          <p:cNvPr id="6" name="Picture 5">
            <a:extLst>
              <a:ext uri="{FF2B5EF4-FFF2-40B4-BE49-F238E27FC236}">
                <a16:creationId xmlns:a16="http://schemas.microsoft.com/office/drawing/2014/main" id="{4186D163-1191-9945-10C9-F329D698B135}"/>
              </a:ext>
            </a:extLst>
          </p:cNvPr>
          <p:cNvPicPr>
            <a:picLocks noChangeAspect="1"/>
          </p:cNvPicPr>
          <p:nvPr/>
        </p:nvPicPr>
        <p:blipFill>
          <a:blip r:embed="rId2"/>
          <a:stretch>
            <a:fillRect/>
          </a:stretch>
        </p:blipFill>
        <p:spPr>
          <a:xfrm>
            <a:off x="3953436" y="3885616"/>
            <a:ext cx="4466946" cy="2633813"/>
          </a:xfrm>
          <a:prstGeom prst="rect">
            <a:avLst/>
          </a:prstGeom>
        </p:spPr>
      </p:pic>
    </p:spTree>
    <p:extLst>
      <p:ext uri="{BB962C8B-B14F-4D97-AF65-F5344CB8AC3E}">
        <p14:creationId xmlns:p14="http://schemas.microsoft.com/office/powerpoint/2010/main" val="8062608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63D52-78C0-5443-2DC8-1D16A71E8B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A544A8-6BB8-0851-EB46-3F9FAD934792}"/>
              </a:ext>
            </a:extLst>
          </p:cNvPr>
          <p:cNvSpPr>
            <a:spLocks noGrp="1"/>
          </p:cNvSpPr>
          <p:nvPr>
            <p:ph type="title"/>
          </p:nvPr>
        </p:nvSpPr>
        <p:spPr>
          <a:xfrm>
            <a:off x="338666" y="270023"/>
            <a:ext cx="8421512" cy="830997"/>
          </a:xfrm>
        </p:spPr>
        <p:txBody>
          <a:bodyPr/>
          <a:lstStyle/>
          <a:p>
            <a:r>
              <a:rPr lang="en-US" dirty="0"/>
              <a:t>Molecular Polarity Evaluation</a:t>
            </a:r>
          </a:p>
        </p:txBody>
      </p:sp>
      <p:sp>
        <p:nvSpPr>
          <p:cNvPr id="3" name="Content Placeholder 2">
            <a:extLst>
              <a:ext uri="{FF2B5EF4-FFF2-40B4-BE49-F238E27FC236}">
                <a16:creationId xmlns:a16="http://schemas.microsoft.com/office/drawing/2014/main" id="{799B9C16-7E8D-23B0-4DCD-D9EA96C073A9}"/>
              </a:ext>
            </a:extLst>
          </p:cNvPr>
          <p:cNvSpPr>
            <a:spLocks noGrp="1"/>
          </p:cNvSpPr>
          <p:nvPr>
            <p:ph idx="1"/>
          </p:nvPr>
        </p:nvSpPr>
        <p:spPr>
          <a:xfrm>
            <a:off x="372533" y="3706827"/>
            <a:ext cx="8387645" cy="2706673"/>
          </a:xfrm>
        </p:spPr>
        <p:txBody>
          <a:bodyPr/>
          <a:lstStyle/>
          <a:p>
            <a:r>
              <a:rPr lang="en-US" sz="2000" dirty="0"/>
              <a:t>With Lewis structures, you are especially looking for nonbonding (lone) pairs!</a:t>
            </a:r>
          </a:p>
          <a:p>
            <a:r>
              <a:rPr lang="en-US" sz="2000" dirty="0"/>
              <a:t>The electronegativity differences between atoms shows you BOND polarity (dipole moment) magnitudes </a:t>
            </a:r>
          </a:p>
          <a:p>
            <a:r>
              <a:rPr lang="en-US" sz="2000" dirty="0"/>
              <a:t>The shape/geometry will indicate individual bond polarity (dipole moment) directions, which can be “summed” to give overall molecular polarity (dipole moment) direction</a:t>
            </a:r>
          </a:p>
        </p:txBody>
      </p:sp>
      <p:sp>
        <p:nvSpPr>
          <p:cNvPr id="4" name="Slide Number Placeholder 3">
            <a:extLst>
              <a:ext uri="{FF2B5EF4-FFF2-40B4-BE49-F238E27FC236}">
                <a16:creationId xmlns:a16="http://schemas.microsoft.com/office/drawing/2014/main" id="{BF01CE67-EE75-7927-BE69-67946ACB9BFF}"/>
              </a:ext>
            </a:extLst>
          </p:cNvPr>
          <p:cNvSpPr>
            <a:spLocks noGrp="1"/>
          </p:cNvSpPr>
          <p:nvPr>
            <p:ph type="sldNum" sz="quarter" idx="10"/>
          </p:nvPr>
        </p:nvSpPr>
        <p:spPr/>
        <p:txBody>
          <a:bodyPr/>
          <a:lstStyle/>
          <a:p>
            <a:fld id="{5B6962B3-FD4C-44AA-AB11-79423C828F3E}" type="slidenum">
              <a:rPr lang="en-US" smtClean="0"/>
              <a:pPr/>
              <a:t>65</a:t>
            </a:fld>
            <a:endParaRPr lang="en-US" dirty="0"/>
          </a:p>
        </p:txBody>
      </p:sp>
      <p:pic>
        <p:nvPicPr>
          <p:cNvPr id="6" name="Picture 5">
            <a:extLst>
              <a:ext uri="{FF2B5EF4-FFF2-40B4-BE49-F238E27FC236}">
                <a16:creationId xmlns:a16="http://schemas.microsoft.com/office/drawing/2014/main" id="{F5F0479E-499E-EFE8-DB5D-F2E8CC16E4BE}"/>
              </a:ext>
            </a:extLst>
          </p:cNvPr>
          <p:cNvPicPr>
            <a:picLocks noChangeAspect="1"/>
          </p:cNvPicPr>
          <p:nvPr/>
        </p:nvPicPr>
        <p:blipFill>
          <a:blip r:embed="rId2"/>
          <a:stretch>
            <a:fillRect/>
          </a:stretch>
        </p:blipFill>
        <p:spPr>
          <a:xfrm>
            <a:off x="1122639" y="1101020"/>
            <a:ext cx="6748372" cy="2605807"/>
          </a:xfrm>
          <a:prstGeom prst="rect">
            <a:avLst/>
          </a:prstGeom>
        </p:spPr>
      </p:pic>
    </p:spTree>
    <p:extLst>
      <p:ext uri="{BB962C8B-B14F-4D97-AF65-F5344CB8AC3E}">
        <p14:creationId xmlns:p14="http://schemas.microsoft.com/office/powerpoint/2010/main" val="23710711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49E8F8-D901-C9A5-4E4C-CA0E01A24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8D4364-8675-9C08-2CE4-5659F642A25D}"/>
              </a:ext>
            </a:extLst>
          </p:cNvPr>
          <p:cNvSpPr>
            <a:spLocks noGrp="1"/>
          </p:cNvSpPr>
          <p:nvPr>
            <p:ph type="title"/>
          </p:nvPr>
        </p:nvSpPr>
        <p:spPr>
          <a:xfrm>
            <a:off x="338666" y="270023"/>
            <a:ext cx="8421512" cy="830997"/>
          </a:xfrm>
        </p:spPr>
        <p:txBody>
          <a:bodyPr/>
          <a:lstStyle/>
          <a:p>
            <a:r>
              <a:rPr lang="en-US" dirty="0"/>
              <a:t>Polar Molecule Properties</a:t>
            </a:r>
          </a:p>
        </p:txBody>
      </p:sp>
      <p:sp>
        <p:nvSpPr>
          <p:cNvPr id="3" name="Content Placeholder 2">
            <a:extLst>
              <a:ext uri="{FF2B5EF4-FFF2-40B4-BE49-F238E27FC236}">
                <a16:creationId xmlns:a16="http://schemas.microsoft.com/office/drawing/2014/main" id="{B805F2AA-DD68-DD14-1C6C-EF486E7CE299}"/>
              </a:ext>
            </a:extLst>
          </p:cNvPr>
          <p:cNvSpPr>
            <a:spLocks noGrp="1"/>
          </p:cNvSpPr>
          <p:nvPr>
            <p:ph idx="1"/>
          </p:nvPr>
        </p:nvSpPr>
        <p:spPr>
          <a:xfrm>
            <a:off x="372533" y="1101020"/>
            <a:ext cx="8387645" cy="5446535"/>
          </a:xfrm>
        </p:spPr>
        <p:txBody>
          <a:bodyPr/>
          <a:lstStyle/>
          <a:p>
            <a:pPr marL="0" indent="0">
              <a:buNone/>
            </a:pPr>
            <a:r>
              <a:rPr lang="en-US" sz="2000" dirty="0"/>
              <a:t>There are several properties that can be used to distinguish polar from nonpolar molecules</a:t>
            </a:r>
          </a:p>
          <a:p>
            <a:r>
              <a:rPr lang="en-US" sz="2000" dirty="0"/>
              <a:t>In an </a:t>
            </a:r>
            <a:r>
              <a:rPr lang="en-US" sz="2000" dirty="0">
                <a:solidFill>
                  <a:schemeClr val="accent1">
                    <a:lumMod val="60000"/>
                    <a:lumOff val="40000"/>
                  </a:schemeClr>
                </a:solidFill>
              </a:rPr>
              <a:t>external electric (high voltage) field</a:t>
            </a:r>
            <a:r>
              <a:rPr lang="en-US" sz="2000" dirty="0"/>
              <a:t>, </a:t>
            </a:r>
            <a:r>
              <a:rPr lang="en-US" sz="2000" dirty="0">
                <a:solidFill>
                  <a:srgbClr val="FFFF00"/>
                </a:solidFill>
              </a:rPr>
              <a:t>polar molecules </a:t>
            </a:r>
            <a:r>
              <a:rPr lang="en-US" sz="2000" dirty="0"/>
              <a:t>(image) will align directionally, and this might be observable in an instrument</a:t>
            </a:r>
          </a:p>
          <a:p>
            <a:r>
              <a:rPr lang="en-US" sz="2000" dirty="0"/>
              <a:t>Higher melting points for solids</a:t>
            </a:r>
          </a:p>
          <a:p>
            <a:r>
              <a:rPr lang="en-US" sz="2000" dirty="0"/>
              <a:t>Higher boiling points in liquids</a:t>
            </a:r>
          </a:p>
          <a:p>
            <a:r>
              <a:rPr lang="en-US" sz="2000" dirty="0"/>
              <a:t>Polar substances more soluble</a:t>
            </a:r>
            <a:br>
              <a:rPr lang="en-US" sz="2000" dirty="0"/>
            </a:br>
            <a:r>
              <a:rPr lang="en-US" sz="2000" dirty="0"/>
              <a:t>in water</a:t>
            </a:r>
          </a:p>
          <a:p>
            <a:r>
              <a:rPr lang="en-US" sz="2000" dirty="0"/>
              <a:t>Polar substances have lower</a:t>
            </a:r>
            <a:br>
              <a:rPr lang="en-US" sz="2000" dirty="0"/>
            </a:br>
            <a:r>
              <a:rPr lang="en-US" sz="2000" dirty="0"/>
              <a:t>vapor pressures (they resist</a:t>
            </a:r>
            <a:br>
              <a:rPr lang="en-US" sz="2000" dirty="0"/>
            </a:br>
            <a:r>
              <a:rPr lang="en-US" sz="2000" dirty="0"/>
              <a:t>going into gas phase, want to</a:t>
            </a:r>
            <a:br>
              <a:rPr lang="en-US" sz="2000" dirty="0"/>
            </a:br>
            <a:r>
              <a:rPr lang="en-US" sz="2000" dirty="0"/>
              <a:t>remain liquids)</a:t>
            </a:r>
          </a:p>
          <a:p>
            <a:r>
              <a:rPr lang="en-US" sz="2000" dirty="0"/>
              <a:t>All these show strong</a:t>
            </a:r>
            <a:br>
              <a:rPr lang="en-US" sz="2000" dirty="0"/>
            </a:br>
            <a:r>
              <a:rPr lang="en-US" sz="2000" dirty="0"/>
              <a:t>intermolecular attractive</a:t>
            </a:r>
            <a:br>
              <a:rPr lang="en-US" sz="2000"/>
            </a:br>
            <a:r>
              <a:rPr lang="en-US" sz="2000"/>
              <a:t>forces</a:t>
            </a:r>
            <a:endParaRPr lang="en-US" sz="2000" dirty="0"/>
          </a:p>
          <a:p>
            <a:endParaRPr lang="en-US" sz="2000" dirty="0"/>
          </a:p>
        </p:txBody>
      </p:sp>
      <p:sp>
        <p:nvSpPr>
          <p:cNvPr id="4" name="Slide Number Placeholder 3">
            <a:extLst>
              <a:ext uri="{FF2B5EF4-FFF2-40B4-BE49-F238E27FC236}">
                <a16:creationId xmlns:a16="http://schemas.microsoft.com/office/drawing/2014/main" id="{F3679F9A-A649-15DC-C1E7-CF32E78A607C}"/>
              </a:ext>
            </a:extLst>
          </p:cNvPr>
          <p:cNvSpPr>
            <a:spLocks noGrp="1"/>
          </p:cNvSpPr>
          <p:nvPr>
            <p:ph type="sldNum" sz="quarter" idx="10"/>
          </p:nvPr>
        </p:nvSpPr>
        <p:spPr/>
        <p:txBody>
          <a:bodyPr/>
          <a:lstStyle/>
          <a:p>
            <a:fld id="{5B6962B3-FD4C-44AA-AB11-79423C828F3E}" type="slidenum">
              <a:rPr lang="en-US" smtClean="0"/>
              <a:pPr/>
              <a:t>66</a:t>
            </a:fld>
            <a:endParaRPr lang="en-US" dirty="0"/>
          </a:p>
        </p:txBody>
      </p:sp>
      <p:pic>
        <p:nvPicPr>
          <p:cNvPr id="6" name="Picture 5">
            <a:extLst>
              <a:ext uri="{FF2B5EF4-FFF2-40B4-BE49-F238E27FC236}">
                <a16:creationId xmlns:a16="http://schemas.microsoft.com/office/drawing/2014/main" id="{95455C89-8D0D-C9A4-BF90-60F7D12308B1}"/>
              </a:ext>
            </a:extLst>
          </p:cNvPr>
          <p:cNvPicPr>
            <a:picLocks noChangeAspect="1"/>
          </p:cNvPicPr>
          <p:nvPr/>
        </p:nvPicPr>
        <p:blipFill>
          <a:blip r:embed="rId2"/>
          <a:stretch>
            <a:fillRect/>
          </a:stretch>
        </p:blipFill>
        <p:spPr>
          <a:xfrm>
            <a:off x="4879398" y="3684494"/>
            <a:ext cx="3914646" cy="2792765"/>
          </a:xfrm>
          <a:prstGeom prst="rect">
            <a:avLst/>
          </a:prstGeom>
        </p:spPr>
      </p:pic>
    </p:spTree>
    <p:extLst>
      <p:ext uri="{BB962C8B-B14F-4D97-AF65-F5344CB8AC3E}">
        <p14:creationId xmlns:p14="http://schemas.microsoft.com/office/powerpoint/2010/main" val="28371165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B135F-A395-CE49-EA0B-A14F44F324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A0CDF5-2C3F-0CEE-AC23-E73361ACA62E}"/>
              </a:ext>
            </a:extLst>
          </p:cNvPr>
          <p:cNvSpPr>
            <a:spLocks noGrp="1"/>
          </p:cNvSpPr>
          <p:nvPr>
            <p:ph type="title"/>
          </p:nvPr>
        </p:nvSpPr>
        <p:spPr>
          <a:xfrm>
            <a:off x="338666" y="270023"/>
            <a:ext cx="8421512" cy="830997"/>
          </a:xfrm>
        </p:spPr>
        <p:txBody>
          <a:bodyPr/>
          <a:lstStyle/>
          <a:p>
            <a:r>
              <a:rPr lang="en-US" dirty="0"/>
              <a:t>Polar or Nonpolar?</a:t>
            </a:r>
          </a:p>
        </p:txBody>
      </p:sp>
      <p:sp>
        <p:nvSpPr>
          <p:cNvPr id="4" name="Slide Number Placeholder 3">
            <a:extLst>
              <a:ext uri="{FF2B5EF4-FFF2-40B4-BE49-F238E27FC236}">
                <a16:creationId xmlns:a16="http://schemas.microsoft.com/office/drawing/2014/main" id="{212B2296-A66B-F459-05D9-3228E6AD1827}"/>
              </a:ext>
            </a:extLst>
          </p:cNvPr>
          <p:cNvSpPr>
            <a:spLocks noGrp="1"/>
          </p:cNvSpPr>
          <p:nvPr>
            <p:ph type="sldNum" sz="quarter" idx="10"/>
          </p:nvPr>
        </p:nvSpPr>
        <p:spPr/>
        <p:txBody>
          <a:bodyPr/>
          <a:lstStyle/>
          <a:p>
            <a:fld id="{5B6962B3-FD4C-44AA-AB11-79423C828F3E}" type="slidenum">
              <a:rPr lang="en-US" smtClean="0"/>
              <a:pPr/>
              <a:t>67</a:t>
            </a:fld>
            <a:endParaRPr lang="en-US" dirty="0"/>
          </a:p>
        </p:txBody>
      </p:sp>
      <p:sp>
        <p:nvSpPr>
          <p:cNvPr id="5" name="Content Placeholder 4">
            <a:extLst>
              <a:ext uri="{FF2B5EF4-FFF2-40B4-BE49-F238E27FC236}">
                <a16:creationId xmlns:a16="http://schemas.microsoft.com/office/drawing/2014/main" id="{218CD6D9-6C6C-E81E-6F78-3158254666E4}"/>
              </a:ext>
            </a:extLst>
          </p:cNvPr>
          <p:cNvSpPr>
            <a:spLocks noGrp="1"/>
          </p:cNvSpPr>
          <p:nvPr>
            <p:ph idx="1"/>
          </p:nvPr>
        </p:nvSpPr>
        <p:spPr>
          <a:xfrm>
            <a:off x="372533" y="1039507"/>
            <a:ext cx="5535702" cy="5468869"/>
          </a:xfrm>
        </p:spPr>
        <p:txBody>
          <a:bodyPr/>
          <a:lstStyle/>
          <a:p>
            <a:pPr marL="0" indent="0">
              <a:buNone/>
            </a:pPr>
            <a:r>
              <a:rPr lang="en-US" dirty="0">
                <a:solidFill>
                  <a:schemeClr val="accent1">
                    <a:lumMod val="60000"/>
                    <a:lumOff val="40000"/>
                  </a:schemeClr>
                </a:solidFill>
              </a:rPr>
              <a:t>Water</a:t>
            </a:r>
            <a:r>
              <a:rPr lang="en-US" dirty="0"/>
              <a:t>: any molecule like H</a:t>
            </a:r>
            <a:r>
              <a:rPr lang="en-US" baseline="-25000" dirty="0"/>
              <a:t>2</a:t>
            </a:r>
            <a:r>
              <a:rPr lang="en-US" dirty="0"/>
              <a:t>O with </a:t>
            </a:r>
            <a:r>
              <a:rPr lang="en-US" dirty="0">
                <a:solidFill>
                  <a:srgbClr val="FFFF00"/>
                </a:solidFill>
              </a:rPr>
              <a:t>nonbonding</a:t>
            </a:r>
            <a:r>
              <a:rPr lang="en-US" dirty="0"/>
              <a:t> (</a:t>
            </a:r>
            <a:r>
              <a:rPr lang="en-US" dirty="0">
                <a:solidFill>
                  <a:srgbClr val="FFFF00"/>
                </a:solidFill>
              </a:rPr>
              <a:t>lone</a:t>
            </a:r>
            <a:r>
              <a:rPr lang="en-US" dirty="0"/>
              <a:t>) </a:t>
            </a:r>
            <a:r>
              <a:rPr lang="en-US" dirty="0">
                <a:solidFill>
                  <a:srgbClr val="FFFF00"/>
                </a:solidFill>
              </a:rPr>
              <a:t>pairs</a:t>
            </a:r>
            <a:r>
              <a:rPr lang="en-US" dirty="0"/>
              <a:t> on the </a:t>
            </a:r>
            <a:r>
              <a:rPr lang="en-US" b="1" dirty="0">
                <a:solidFill>
                  <a:schemeClr val="accent1">
                    <a:lumMod val="60000"/>
                    <a:lumOff val="40000"/>
                  </a:schemeClr>
                </a:solidFill>
              </a:rPr>
              <a:t>central</a:t>
            </a:r>
            <a:r>
              <a:rPr lang="en-US" dirty="0"/>
              <a:t> atom (oxygen will be </a:t>
            </a:r>
            <a:r>
              <a:rPr lang="en-US" b="1" dirty="0">
                <a:solidFill>
                  <a:srgbClr val="FFC000"/>
                </a:solidFill>
              </a:rPr>
              <a:t>polar</a:t>
            </a:r>
            <a:r>
              <a:rPr lang="en-US" dirty="0"/>
              <a:t>. Each O–H shows bond polarity, the overall direction of polarity of the angled bond showing a </a:t>
            </a:r>
            <a:r>
              <a:rPr lang="en-US" b="1" dirty="0">
                <a:solidFill>
                  <a:srgbClr val="00FF00"/>
                </a:solidFill>
              </a:rPr>
              <a:t>net dipole</a:t>
            </a:r>
          </a:p>
          <a:p>
            <a:pPr marL="0" indent="0">
              <a:buNone/>
            </a:pPr>
            <a:r>
              <a:rPr lang="en-US" dirty="0">
                <a:solidFill>
                  <a:schemeClr val="accent1">
                    <a:lumMod val="60000"/>
                    <a:lumOff val="40000"/>
                  </a:schemeClr>
                </a:solidFill>
              </a:rPr>
              <a:t>Carbon dioxide</a:t>
            </a:r>
            <a:r>
              <a:rPr lang="en-US" dirty="0"/>
              <a:t>: each C–O bond shows bond polarity (the O atom more electronegative), but because O=C=O is linear with the bond dipoles OPPOSING in direction, the molecule shows a </a:t>
            </a:r>
            <a:r>
              <a:rPr lang="en-US" b="1" dirty="0">
                <a:solidFill>
                  <a:srgbClr val="00FF00"/>
                </a:solidFill>
              </a:rPr>
              <a:t>net dipole </a:t>
            </a:r>
            <a:r>
              <a:rPr lang="en-US" dirty="0"/>
              <a:t>of </a:t>
            </a:r>
            <a:r>
              <a:rPr lang="en-US" u="sng" dirty="0">
                <a:solidFill>
                  <a:schemeClr val="accent1">
                    <a:lumMod val="60000"/>
                    <a:lumOff val="40000"/>
                  </a:schemeClr>
                </a:solidFill>
              </a:rPr>
              <a:t>zero</a:t>
            </a:r>
            <a:r>
              <a:rPr lang="en-US" dirty="0"/>
              <a:t> (</a:t>
            </a:r>
            <a:r>
              <a:rPr lang="en-US" b="1" dirty="0">
                <a:solidFill>
                  <a:srgbClr val="FFC000"/>
                </a:solidFill>
              </a:rPr>
              <a:t>nonpolar</a:t>
            </a:r>
            <a:r>
              <a:rPr lang="en-US" dirty="0"/>
              <a:t>)</a:t>
            </a:r>
            <a:endParaRPr lang="en-US" b="1" dirty="0">
              <a:solidFill>
                <a:srgbClr val="FFC000"/>
              </a:solidFill>
            </a:endParaRPr>
          </a:p>
          <a:p>
            <a:pPr marL="0" indent="0">
              <a:buNone/>
            </a:pPr>
            <a:endParaRPr lang="en-US" b="1" dirty="0">
              <a:solidFill>
                <a:srgbClr val="FFC000"/>
              </a:solidFill>
            </a:endParaRPr>
          </a:p>
        </p:txBody>
      </p:sp>
      <p:pic>
        <p:nvPicPr>
          <p:cNvPr id="8" name="Picture 7">
            <a:extLst>
              <a:ext uri="{FF2B5EF4-FFF2-40B4-BE49-F238E27FC236}">
                <a16:creationId xmlns:a16="http://schemas.microsoft.com/office/drawing/2014/main" id="{3EB97C3A-84EB-AEA4-F32F-037837ADDBB6}"/>
              </a:ext>
            </a:extLst>
          </p:cNvPr>
          <p:cNvPicPr>
            <a:picLocks noChangeAspect="1"/>
          </p:cNvPicPr>
          <p:nvPr/>
        </p:nvPicPr>
        <p:blipFill>
          <a:blip r:embed="rId2"/>
          <a:stretch>
            <a:fillRect/>
          </a:stretch>
        </p:blipFill>
        <p:spPr>
          <a:xfrm>
            <a:off x="5908235" y="975514"/>
            <a:ext cx="3153215" cy="2543530"/>
          </a:xfrm>
          <a:prstGeom prst="rect">
            <a:avLst/>
          </a:prstGeom>
        </p:spPr>
      </p:pic>
      <p:pic>
        <p:nvPicPr>
          <p:cNvPr id="10" name="Picture 9">
            <a:extLst>
              <a:ext uri="{FF2B5EF4-FFF2-40B4-BE49-F238E27FC236}">
                <a16:creationId xmlns:a16="http://schemas.microsoft.com/office/drawing/2014/main" id="{FFE5B125-8EAA-2FD1-3915-D89358EAC8AB}"/>
              </a:ext>
            </a:extLst>
          </p:cNvPr>
          <p:cNvPicPr>
            <a:picLocks noChangeAspect="1"/>
          </p:cNvPicPr>
          <p:nvPr/>
        </p:nvPicPr>
        <p:blipFill>
          <a:blip r:embed="rId3"/>
          <a:stretch>
            <a:fillRect/>
          </a:stretch>
        </p:blipFill>
        <p:spPr>
          <a:xfrm>
            <a:off x="5766754" y="3647240"/>
            <a:ext cx="3238952" cy="2467319"/>
          </a:xfrm>
          <a:prstGeom prst="rect">
            <a:avLst/>
          </a:prstGeom>
        </p:spPr>
      </p:pic>
    </p:spTree>
    <p:extLst>
      <p:ext uri="{BB962C8B-B14F-4D97-AF65-F5344CB8AC3E}">
        <p14:creationId xmlns:p14="http://schemas.microsoft.com/office/powerpoint/2010/main" val="21554451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E4142-D247-BCE5-223C-F756D259ED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58964B-93E7-B83C-2325-331D85659236}"/>
              </a:ext>
            </a:extLst>
          </p:cNvPr>
          <p:cNvSpPr>
            <a:spLocks noGrp="1"/>
          </p:cNvSpPr>
          <p:nvPr>
            <p:ph type="title"/>
          </p:nvPr>
        </p:nvSpPr>
        <p:spPr>
          <a:xfrm>
            <a:off x="361244" y="188119"/>
            <a:ext cx="8421512" cy="830997"/>
          </a:xfrm>
        </p:spPr>
        <p:txBody>
          <a:bodyPr/>
          <a:lstStyle/>
          <a:p>
            <a:r>
              <a:rPr lang="en-US" dirty="0"/>
              <a:t>Polar or Nonpolar?</a:t>
            </a:r>
          </a:p>
        </p:txBody>
      </p:sp>
      <p:sp>
        <p:nvSpPr>
          <p:cNvPr id="4" name="Slide Number Placeholder 3">
            <a:extLst>
              <a:ext uri="{FF2B5EF4-FFF2-40B4-BE49-F238E27FC236}">
                <a16:creationId xmlns:a16="http://schemas.microsoft.com/office/drawing/2014/main" id="{4C7070BA-4F47-BF23-ACA7-EC3212AB9C27}"/>
              </a:ext>
            </a:extLst>
          </p:cNvPr>
          <p:cNvSpPr>
            <a:spLocks noGrp="1"/>
          </p:cNvSpPr>
          <p:nvPr>
            <p:ph type="sldNum" sz="quarter" idx="10"/>
          </p:nvPr>
        </p:nvSpPr>
        <p:spPr/>
        <p:txBody>
          <a:bodyPr/>
          <a:lstStyle/>
          <a:p>
            <a:fld id="{5B6962B3-FD4C-44AA-AB11-79423C828F3E}" type="slidenum">
              <a:rPr lang="en-US" smtClean="0"/>
              <a:pPr/>
              <a:t>68</a:t>
            </a:fld>
            <a:endParaRPr lang="en-US" dirty="0"/>
          </a:p>
        </p:txBody>
      </p:sp>
      <p:sp>
        <p:nvSpPr>
          <p:cNvPr id="5" name="Content Placeholder 4">
            <a:extLst>
              <a:ext uri="{FF2B5EF4-FFF2-40B4-BE49-F238E27FC236}">
                <a16:creationId xmlns:a16="http://schemas.microsoft.com/office/drawing/2014/main" id="{5E1C2738-7057-C679-BA4C-33648882555B}"/>
              </a:ext>
            </a:extLst>
          </p:cNvPr>
          <p:cNvSpPr>
            <a:spLocks noGrp="1"/>
          </p:cNvSpPr>
          <p:nvPr>
            <p:ph idx="1"/>
          </p:nvPr>
        </p:nvSpPr>
        <p:spPr>
          <a:xfrm>
            <a:off x="372533" y="1111624"/>
            <a:ext cx="5320055" cy="5435931"/>
          </a:xfrm>
        </p:spPr>
        <p:txBody>
          <a:bodyPr/>
          <a:lstStyle/>
          <a:p>
            <a:pPr marL="0" indent="0">
              <a:buNone/>
            </a:pPr>
            <a:r>
              <a:rPr lang="en-US" dirty="0">
                <a:solidFill>
                  <a:schemeClr val="accent1">
                    <a:lumMod val="60000"/>
                    <a:lumOff val="40000"/>
                  </a:schemeClr>
                </a:solidFill>
              </a:rPr>
              <a:t>Methanol</a:t>
            </a:r>
            <a:r>
              <a:rPr lang="en-US" dirty="0"/>
              <a:t>: the –OH group on central carbon creates an asymmetry in the molecule. The more electronegative O atom creates a net dipole toward the atom’s two nonbonding (lone) pairs. Molecule is </a:t>
            </a:r>
            <a:r>
              <a:rPr lang="en-US" b="1" dirty="0">
                <a:solidFill>
                  <a:srgbClr val="FFC000"/>
                </a:solidFill>
              </a:rPr>
              <a:t>polar</a:t>
            </a:r>
            <a:r>
              <a:rPr lang="en-US" dirty="0"/>
              <a:t>.</a:t>
            </a:r>
          </a:p>
          <a:p>
            <a:pPr marL="0" indent="0">
              <a:buNone/>
            </a:pPr>
            <a:endParaRPr lang="en-US" b="1" dirty="0">
              <a:solidFill>
                <a:srgbClr val="00FF00"/>
              </a:solidFill>
            </a:endParaRPr>
          </a:p>
          <a:p>
            <a:pPr marL="0" indent="0">
              <a:buNone/>
            </a:pPr>
            <a:r>
              <a:rPr lang="en-US" dirty="0">
                <a:solidFill>
                  <a:schemeClr val="accent1">
                    <a:lumMod val="60000"/>
                    <a:lumOff val="40000"/>
                  </a:schemeClr>
                </a:solidFill>
              </a:rPr>
              <a:t>Hydrogen cyanide</a:t>
            </a:r>
            <a:r>
              <a:rPr lang="en-US" dirty="0"/>
              <a:t>: H–C bond polarity is toward more electronegative carbon, and there is an additive bond polarity in C–N bond toward nitrogen: </a:t>
            </a:r>
            <a:r>
              <a:rPr lang="en-US" b="1" dirty="0">
                <a:solidFill>
                  <a:srgbClr val="FFC000"/>
                </a:solidFill>
              </a:rPr>
              <a:t>polar</a:t>
            </a:r>
          </a:p>
          <a:p>
            <a:endParaRPr lang="en-US" dirty="0"/>
          </a:p>
        </p:txBody>
      </p:sp>
      <p:pic>
        <p:nvPicPr>
          <p:cNvPr id="2050" name="Picture 2">
            <a:extLst>
              <a:ext uri="{FF2B5EF4-FFF2-40B4-BE49-F238E27FC236}">
                <a16:creationId xmlns:a16="http://schemas.microsoft.com/office/drawing/2014/main" id="{82DEF844-17BF-0F5A-C951-2D1198EE0E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5341" y="1438290"/>
            <a:ext cx="3155473" cy="176159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Use electronegativities and your knowledge of the shape of HCN to determine  the molecular polarity of HCN. | Homework.Study.com">
            <a:extLst>
              <a:ext uri="{FF2B5EF4-FFF2-40B4-BE49-F238E27FC236}">
                <a16:creationId xmlns:a16="http://schemas.microsoft.com/office/drawing/2014/main" id="{187D2C49-A576-EA1E-CAC0-A8E97A393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4239" y="4140553"/>
            <a:ext cx="3076575" cy="143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2373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2D4F77-5054-E5C1-B94E-3942FA187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FC2455-63A5-4258-6F1C-33C4A24F3D2A}"/>
              </a:ext>
            </a:extLst>
          </p:cNvPr>
          <p:cNvSpPr>
            <a:spLocks noGrp="1"/>
          </p:cNvSpPr>
          <p:nvPr>
            <p:ph type="title"/>
          </p:nvPr>
        </p:nvSpPr>
        <p:spPr>
          <a:xfrm>
            <a:off x="361244" y="206784"/>
            <a:ext cx="8421512" cy="830997"/>
          </a:xfrm>
        </p:spPr>
        <p:txBody>
          <a:bodyPr/>
          <a:lstStyle/>
          <a:p>
            <a:r>
              <a:rPr lang="en-US" dirty="0"/>
              <a:t>Polar or Nonpolar?</a:t>
            </a:r>
          </a:p>
        </p:txBody>
      </p:sp>
      <p:sp>
        <p:nvSpPr>
          <p:cNvPr id="4" name="Slide Number Placeholder 3">
            <a:extLst>
              <a:ext uri="{FF2B5EF4-FFF2-40B4-BE49-F238E27FC236}">
                <a16:creationId xmlns:a16="http://schemas.microsoft.com/office/drawing/2014/main" id="{20BBCB4D-BC03-BA52-D7E9-A1F39AFBC632}"/>
              </a:ext>
            </a:extLst>
          </p:cNvPr>
          <p:cNvSpPr>
            <a:spLocks noGrp="1"/>
          </p:cNvSpPr>
          <p:nvPr>
            <p:ph type="sldNum" sz="quarter" idx="10"/>
          </p:nvPr>
        </p:nvSpPr>
        <p:spPr/>
        <p:txBody>
          <a:bodyPr/>
          <a:lstStyle/>
          <a:p>
            <a:fld id="{5B6962B3-FD4C-44AA-AB11-79423C828F3E}" type="slidenum">
              <a:rPr lang="en-US" smtClean="0"/>
              <a:pPr/>
              <a:t>69</a:t>
            </a:fld>
            <a:endParaRPr lang="en-US" dirty="0"/>
          </a:p>
        </p:txBody>
      </p:sp>
      <p:sp>
        <p:nvSpPr>
          <p:cNvPr id="5" name="Content Placeholder 4">
            <a:extLst>
              <a:ext uri="{FF2B5EF4-FFF2-40B4-BE49-F238E27FC236}">
                <a16:creationId xmlns:a16="http://schemas.microsoft.com/office/drawing/2014/main" id="{05C55F83-834A-FBCC-3CDA-700F1F708717}"/>
              </a:ext>
            </a:extLst>
          </p:cNvPr>
          <p:cNvSpPr>
            <a:spLocks noGrp="1"/>
          </p:cNvSpPr>
          <p:nvPr>
            <p:ph idx="1"/>
          </p:nvPr>
        </p:nvSpPr>
        <p:spPr>
          <a:xfrm>
            <a:off x="372533" y="1138518"/>
            <a:ext cx="6261349" cy="5409037"/>
          </a:xfrm>
        </p:spPr>
        <p:txBody>
          <a:bodyPr/>
          <a:lstStyle/>
          <a:p>
            <a:pPr marL="0" indent="0">
              <a:buNone/>
            </a:pPr>
            <a:r>
              <a:rPr lang="en-US" dirty="0">
                <a:solidFill>
                  <a:schemeClr val="accent1">
                    <a:lumMod val="60000"/>
                    <a:lumOff val="40000"/>
                  </a:schemeClr>
                </a:solidFill>
              </a:rPr>
              <a:t>Diatomic oxygen</a:t>
            </a:r>
            <a:r>
              <a:rPr lang="en-US" dirty="0"/>
              <a:t>: </a:t>
            </a:r>
            <a:r>
              <a:rPr lang="en-US" b="1" dirty="0">
                <a:solidFill>
                  <a:srgbClr val="FFC000"/>
                </a:solidFill>
              </a:rPr>
              <a:t>O</a:t>
            </a:r>
            <a:r>
              <a:rPr lang="en-US" b="1" baseline="-25000" dirty="0">
                <a:solidFill>
                  <a:srgbClr val="FFC000"/>
                </a:solidFill>
              </a:rPr>
              <a:t>2</a:t>
            </a:r>
            <a:r>
              <a:rPr lang="en-US" dirty="0"/>
              <a:t> is not different than </a:t>
            </a:r>
            <a:r>
              <a:rPr lang="en-US" b="1" dirty="0">
                <a:solidFill>
                  <a:srgbClr val="FFC000"/>
                </a:solidFill>
              </a:rPr>
              <a:t>Cl</a:t>
            </a:r>
            <a:r>
              <a:rPr lang="en-US" b="1" baseline="-25000" dirty="0">
                <a:solidFill>
                  <a:srgbClr val="FFC000"/>
                </a:solidFill>
              </a:rPr>
              <a:t>2</a:t>
            </a:r>
            <a:r>
              <a:rPr lang="en-US" dirty="0"/>
              <a:t> or any other </a:t>
            </a:r>
            <a:r>
              <a:rPr lang="en-US" b="1" i="1" dirty="0">
                <a:solidFill>
                  <a:schemeClr val="accent1">
                    <a:lumMod val="60000"/>
                    <a:lumOff val="40000"/>
                  </a:schemeClr>
                </a:solidFill>
              </a:rPr>
              <a:t>symmetric</a:t>
            </a:r>
            <a:r>
              <a:rPr lang="en-US" dirty="0"/>
              <a:t> </a:t>
            </a:r>
            <a:r>
              <a:rPr lang="en-US" dirty="0">
                <a:solidFill>
                  <a:srgbClr val="FFFF00"/>
                </a:solidFill>
              </a:rPr>
              <a:t>diatomic molecule </a:t>
            </a:r>
            <a:r>
              <a:rPr lang="en-US" dirty="0"/>
              <a:t>with respect showing no bond polarity at all, so the molecule likewise is </a:t>
            </a:r>
            <a:r>
              <a:rPr lang="en-US" b="1" dirty="0">
                <a:solidFill>
                  <a:srgbClr val="FFC000"/>
                </a:solidFill>
              </a:rPr>
              <a:t>nonpolar</a:t>
            </a:r>
            <a:r>
              <a:rPr lang="en-US" dirty="0"/>
              <a:t>.</a:t>
            </a:r>
            <a:br>
              <a:rPr lang="en-US" dirty="0"/>
            </a:br>
            <a:endParaRPr lang="en-US" b="1" dirty="0">
              <a:solidFill>
                <a:srgbClr val="00FF00"/>
              </a:solidFill>
            </a:endParaRPr>
          </a:p>
          <a:p>
            <a:pPr marL="0" indent="0">
              <a:buNone/>
            </a:pPr>
            <a:r>
              <a:rPr lang="en-US" dirty="0">
                <a:solidFill>
                  <a:schemeClr val="accent1">
                    <a:lumMod val="60000"/>
                    <a:lumOff val="40000"/>
                  </a:schemeClr>
                </a:solidFill>
              </a:rPr>
              <a:t>Propane</a:t>
            </a:r>
            <a:r>
              <a:rPr lang="en-US" dirty="0"/>
              <a:t>: The molecule shows structural symmetry. While there is bond polarity for all the H–C bonds, the sum of the bond dipole vectors adds up to a net molecule dipole moment (which is vector quantity) of zero. Molecule is </a:t>
            </a:r>
            <a:r>
              <a:rPr lang="en-US" b="1" dirty="0">
                <a:solidFill>
                  <a:srgbClr val="FFC000"/>
                </a:solidFill>
              </a:rPr>
              <a:t>nonpolar</a:t>
            </a:r>
          </a:p>
          <a:p>
            <a:endParaRPr lang="en-US" dirty="0"/>
          </a:p>
        </p:txBody>
      </p:sp>
      <p:pic>
        <p:nvPicPr>
          <p:cNvPr id="8" name="Picture 7">
            <a:extLst>
              <a:ext uri="{FF2B5EF4-FFF2-40B4-BE49-F238E27FC236}">
                <a16:creationId xmlns:a16="http://schemas.microsoft.com/office/drawing/2014/main" id="{1312D520-EAD2-E65B-28DC-E50C1378358E}"/>
              </a:ext>
            </a:extLst>
          </p:cNvPr>
          <p:cNvPicPr>
            <a:picLocks noChangeAspect="1"/>
          </p:cNvPicPr>
          <p:nvPr/>
        </p:nvPicPr>
        <p:blipFill>
          <a:blip r:embed="rId2"/>
          <a:stretch>
            <a:fillRect/>
          </a:stretch>
        </p:blipFill>
        <p:spPr>
          <a:xfrm>
            <a:off x="6617394" y="1063575"/>
            <a:ext cx="2357737" cy="2144779"/>
          </a:xfrm>
          <a:prstGeom prst="rect">
            <a:avLst/>
          </a:prstGeom>
        </p:spPr>
      </p:pic>
      <p:pic>
        <p:nvPicPr>
          <p:cNvPr id="10" name="Picture 9">
            <a:extLst>
              <a:ext uri="{FF2B5EF4-FFF2-40B4-BE49-F238E27FC236}">
                <a16:creationId xmlns:a16="http://schemas.microsoft.com/office/drawing/2014/main" id="{95383109-0CC7-275F-A2FE-B923FE97567A}"/>
              </a:ext>
            </a:extLst>
          </p:cNvPr>
          <p:cNvPicPr>
            <a:picLocks noChangeAspect="1"/>
          </p:cNvPicPr>
          <p:nvPr/>
        </p:nvPicPr>
        <p:blipFill>
          <a:blip r:embed="rId3"/>
          <a:stretch>
            <a:fillRect/>
          </a:stretch>
        </p:blipFill>
        <p:spPr>
          <a:xfrm>
            <a:off x="6488759" y="3649646"/>
            <a:ext cx="2486372" cy="2648320"/>
          </a:xfrm>
          <a:prstGeom prst="rect">
            <a:avLst/>
          </a:prstGeom>
        </p:spPr>
      </p:pic>
    </p:spTree>
    <p:extLst>
      <p:ext uri="{BB962C8B-B14F-4D97-AF65-F5344CB8AC3E}">
        <p14:creationId xmlns:p14="http://schemas.microsoft.com/office/powerpoint/2010/main" val="3569197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9A7FA-0DF7-595C-CAA5-8FB19A81AA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E1C031-50D3-A218-C548-CF94959239E3}"/>
              </a:ext>
            </a:extLst>
          </p:cNvPr>
          <p:cNvSpPr>
            <a:spLocks noGrp="1"/>
          </p:cNvSpPr>
          <p:nvPr>
            <p:ph type="title"/>
          </p:nvPr>
        </p:nvSpPr>
        <p:spPr>
          <a:xfrm>
            <a:off x="349955" y="425343"/>
            <a:ext cx="8421512" cy="707886"/>
          </a:xfrm>
        </p:spPr>
        <p:txBody>
          <a:bodyPr/>
          <a:lstStyle/>
          <a:p>
            <a:r>
              <a:rPr lang="en-US" sz="4000" dirty="0"/>
              <a:t>The Octet Rule (Molecules)</a:t>
            </a:r>
          </a:p>
        </p:txBody>
      </p:sp>
      <p:sp>
        <p:nvSpPr>
          <p:cNvPr id="3" name="Content Placeholder 2">
            <a:extLst>
              <a:ext uri="{FF2B5EF4-FFF2-40B4-BE49-F238E27FC236}">
                <a16:creationId xmlns:a16="http://schemas.microsoft.com/office/drawing/2014/main" id="{34867091-6B7B-FE71-D347-4C917CE10609}"/>
              </a:ext>
            </a:extLst>
          </p:cNvPr>
          <p:cNvSpPr>
            <a:spLocks noGrp="1"/>
          </p:cNvSpPr>
          <p:nvPr>
            <p:ph idx="1"/>
          </p:nvPr>
        </p:nvSpPr>
        <p:spPr/>
        <p:txBody>
          <a:bodyPr/>
          <a:lstStyle/>
          <a:p>
            <a:r>
              <a:rPr lang="en-US" sz="2200" dirty="0"/>
              <a:t>But when non-metal atoms form bonds with each other, they do NOT gain or lose electrons in the way metal and non-metal atoms do in ionization</a:t>
            </a:r>
          </a:p>
          <a:p>
            <a:r>
              <a:rPr lang="en-US" sz="2200" dirty="0"/>
              <a:t>Instead, the non-metal atoms will create a valence shell of 8 electrons around them, but these 8 electrons are shared between the atoms </a:t>
            </a:r>
          </a:p>
          <a:p>
            <a:pPr marL="0" indent="0">
              <a:buNone/>
            </a:pPr>
            <a:endParaRPr lang="en-US" sz="2200" dirty="0"/>
          </a:p>
        </p:txBody>
      </p:sp>
      <p:sp>
        <p:nvSpPr>
          <p:cNvPr id="4" name="Slide Number Placeholder 3">
            <a:extLst>
              <a:ext uri="{FF2B5EF4-FFF2-40B4-BE49-F238E27FC236}">
                <a16:creationId xmlns:a16="http://schemas.microsoft.com/office/drawing/2014/main" id="{56326269-DCF4-79D3-086F-9E86A5B36279}"/>
              </a:ext>
            </a:extLst>
          </p:cNvPr>
          <p:cNvSpPr>
            <a:spLocks noGrp="1"/>
          </p:cNvSpPr>
          <p:nvPr>
            <p:ph type="sldNum" sz="quarter" idx="10"/>
          </p:nvPr>
        </p:nvSpPr>
        <p:spPr/>
        <p:txBody>
          <a:bodyPr/>
          <a:lstStyle/>
          <a:p>
            <a:fld id="{5B6962B3-FD4C-44AA-AB11-79423C828F3E}" type="slidenum">
              <a:rPr lang="en-US" smtClean="0"/>
              <a:pPr/>
              <a:t>7</a:t>
            </a:fld>
            <a:endParaRPr lang="en-US" dirty="0"/>
          </a:p>
        </p:txBody>
      </p:sp>
    </p:spTree>
    <p:extLst>
      <p:ext uri="{BB962C8B-B14F-4D97-AF65-F5344CB8AC3E}">
        <p14:creationId xmlns:p14="http://schemas.microsoft.com/office/powerpoint/2010/main" val="112536360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AEA61-A6B6-C635-69FD-8107142FBE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9C97F-936C-8624-226C-BED3A21F8208}"/>
              </a:ext>
            </a:extLst>
          </p:cNvPr>
          <p:cNvSpPr>
            <a:spLocks noGrp="1"/>
          </p:cNvSpPr>
          <p:nvPr>
            <p:ph type="title"/>
          </p:nvPr>
        </p:nvSpPr>
        <p:spPr>
          <a:xfrm>
            <a:off x="361244" y="206784"/>
            <a:ext cx="8421512" cy="830997"/>
          </a:xfrm>
        </p:spPr>
        <p:txBody>
          <a:bodyPr/>
          <a:lstStyle/>
          <a:p>
            <a:r>
              <a:rPr lang="en-US" dirty="0"/>
              <a:t>Polar or Nonpolar?</a:t>
            </a:r>
          </a:p>
        </p:txBody>
      </p:sp>
      <p:sp>
        <p:nvSpPr>
          <p:cNvPr id="4" name="Slide Number Placeholder 3">
            <a:extLst>
              <a:ext uri="{FF2B5EF4-FFF2-40B4-BE49-F238E27FC236}">
                <a16:creationId xmlns:a16="http://schemas.microsoft.com/office/drawing/2014/main" id="{92492E30-27A4-0828-F22D-0DE7EE1A13ED}"/>
              </a:ext>
            </a:extLst>
          </p:cNvPr>
          <p:cNvSpPr>
            <a:spLocks noGrp="1"/>
          </p:cNvSpPr>
          <p:nvPr>
            <p:ph type="sldNum" sz="quarter" idx="10"/>
          </p:nvPr>
        </p:nvSpPr>
        <p:spPr/>
        <p:txBody>
          <a:bodyPr/>
          <a:lstStyle/>
          <a:p>
            <a:fld id="{5B6962B3-FD4C-44AA-AB11-79423C828F3E}" type="slidenum">
              <a:rPr lang="en-US" smtClean="0"/>
              <a:pPr/>
              <a:t>70</a:t>
            </a:fld>
            <a:endParaRPr lang="en-US" dirty="0"/>
          </a:p>
        </p:txBody>
      </p:sp>
      <p:sp>
        <p:nvSpPr>
          <p:cNvPr id="5" name="Content Placeholder 4">
            <a:extLst>
              <a:ext uri="{FF2B5EF4-FFF2-40B4-BE49-F238E27FC236}">
                <a16:creationId xmlns:a16="http://schemas.microsoft.com/office/drawing/2014/main" id="{AACB1107-5760-BACE-56AB-3F25F6D11D53}"/>
              </a:ext>
            </a:extLst>
          </p:cNvPr>
          <p:cNvSpPr>
            <a:spLocks noGrp="1"/>
          </p:cNvSpPr>
          <p:nvPr>
            <p:ph idx="1"/>
          </p:nvPr>
        </p:nvSpPr>
        <p:spPr>
          <a:xfrm>
            <a:off x="372533" y="1037782"/>
            <a:ext cx="5320055" cy="5509774"/>
          </a:xfrm>
        </p:spPr>
        <p:txBody>
          <a:bodyPr/>
          <a:lstStyle/>
          <a:p>
            <a:pPr marL="0" indent="0">
              <a:buNone/>
            </a:pPr>
            <a:r>
              <a:rPr lang="en-US" dirty="0">
                <a:solidFill>
                  <a:schemeClr val="accent1">
                    <a:lumMod val="60000"/>
                    <a:lumOff val="40000"/>
                  </a:schemeClr>
                </a:solidFill>
              </a:rPr>
              <a:t>Sulfur trioxide</a:t>
            </a:r>
            <a:r>
              <a:rPr lang="en-US" dirty="0"/>
              <a:t>: The three S–O bonds in </a:t>
            </a:r>
            <a:r>
              <a:rPr lang="en-US" b="1" dirty="0">
                <a:solidFill>
                  <a:srgbClr val="FFC000"/>
                </a:solidFill>
              </a:rPr>
              <a:t>SO</a:t>
            </a:r>
            <a:r>
              <a:rPr lang="en-US" b="1" baseline="-25000" dirty="0">
                <a:solidFill>
                  <a:srgbClr val="FFC000"/>
                </a:solidFill>
              </a:rPr>
              <a:t>3</a:t>
            </a:r>
            <a:r>
              <a:rPr lang="en-US" dirty="0"/>
              <a:t> show bond polarity, but because the molecule as a whole shows trigonal planar </a:t>
            </a:r>
            <a:r>
              <a:rPr lang="en-US" b="1" i="1" dirty="0">
                <a:solidFill>
                  <a:schemeClr val="accent1">
                    <a:lumMod val="60000"/>
                    <a:lumOff val="40000"/>
                  </a:schemeClr>
                </a:solidFill>
              </a:rPr>
              <a:t>symmetry</a:t>
            </a:r>
            <a:r>
              <a:rPr lang="en-US" dirty="0"/>
              <a:t> The net dipole moment is zero, so the molecule is </a:t>
            </a:r>
            <a:r>
              <a:rPr lang="en-US" b="1" dirty="0">
                <a:solidFill>
                  <a:srgbClr val="FFC000"/>
                </a:solidFill>
              </a:rPr>
              <a:t>nonpolar</a:t>
            </a:r>
            <a:br>
              <a:rPr lang="en-US" dirty="0"/>
            </a:br>
            <a:endParaRPr lang="en-US" dirty="0"/>
          </a:p>
          <a:p>
            <a:pPr marL="0" indent="0">
              <a:buNone/>
            </a:pPr>
            <a:r>
              <a:rPr lang="en-US" dirty="0">
                <a:solidFill>
                  <a:schemeClr val="accent1">
                    <a:lumMod val="60000"/>
                    <a:lumOff val="40000"/>
                  </a:schemeClr>
                </a:solidFill>
              </a:rPr>
              <a:t>Ammonia</a:t>
            </a:r>
            <a:r>
              <a:rPr lang="en-US" dirty="0"/>
              <a:t>: The three N–H bonds show significant bond polarity. And the nitrogen with its lone pair provides significant molecular polarity. Molecule is </a:t>
            </a:r>
            <a:r>
              <a:rPr lang="en-US" b="1" dirty="0">
                <a:solidFill>
                  <a:srgbClr val="FFC000"/>
                </a:solidFill>
              </a:rPr>
              <a:t>polar</a:t>
            </a:r>
          </a:p>
          <a:p>
            <a:endParaRPr lang="en-US" dirty="0"/>
          </a:p>
        </p:txBody>
      </p:sp>
      <p:pic>
        <p:nvPicPr>
          <p:cNvPr id="6" name="Picture 5">
            <a:extLst>
              <a:ext uri="{FF2B5EF4-FFF2-40B4-BE49-F238E27FC236}">
                <a16:creationId xmlns:a16="http://schemas.microsoft.com/office/drawing/2014/main" id="{958682CE-4A11-B810-5624-D79C05C35456}"/>
              </a:ext>
            </a:extLst>
          </p:cNvPr>
          <p:cNvPicPr>
            <a:picLocks noChangeAspect="1"/>
          </p:cNvPicPr>
          <p:nvPr/>
        </p:nvPicPr>
        <p:blipFill>
          <a:blip r:embed="rId2"/>
          <a:stretch>
            <a:fillRect/>
          </a:stretch>
        </p:blipFill>
        <p:spPr>
          <a:xfrm>
            <a:off x="5790321" y="1037781"/>
            <a:ext cx="3271129" cy="1875929"/>
          </a:xfrm>
          <a:prstGeom prst="rect">
            <a:avLst/>
          </a:prstGeom>
        </p:spPr>
      </p:pic>
      <p:pic>
        <p:nvPicPr>
          <p:cNvPr id="3074" name="Picture 2" descr="What is a Dipole Moment? | ChemTalk">
            <a:extLst>
              <a:ext uri="{FF2B5EF4-FFF2-40B4-BE49-F238E27FC236}">
                <a16:creationId xmlns:a16="http://schemas.microsoft.com/office/drawing/2014/main" id="{47331709-7D7F-C52A-C5E3-0352639C2D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2475" y="3429000"/>
            <a:ext cx="3228975" cy="279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39464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7D59C7-EAB7-D056-8BEE-345C569689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3592E3-5358-C90C-B671-459218D5C17F}"/>
              </a:ext>
            </a:extLst>
          </p:cNvPr>
          <p:cNvSpPr>
            <a:spLocks noGrp="1"/>
          </p:cNvSpPr>
          <p:nvPr>
            <p:ph type="title"/>
          </p:nvPr>
        </p:nvSpPr>
        <p:spPr/>
        <p:txBody>
          <a:bodyPr/>
          <a:lstStyle/>
          <a:p>
            <a:r>
              <a:rPr lang="en-US" dirty="0"/>
              <a:t>Intermolecular Forces</a:t>
            </a:r>
          </a:p>
        </p:txBody>
      </p:sp>
      <p:sp>
        <p:nvSpPr>
          <p:cNvPr id="3" name="Content Placeholder 2">
            <a:extLst>
              <a:ext uri="{FF2B5EF4-FFF2-40B4-BE49-F238E27FC236}">
                <a16:creationId xmlns:a16="http://schemas.microsoft.com/office/drawing/2014/main" id="{6FBBD043-958F-9869-DF75-98B4F4A969C2}"/>
              </a:ext>
            </a:extLst>
          </p:cNvPr>
          <p:cNvSpPr>
            <a:spLocks noGrp="1"/>
          </p:cNvSpPr>
          <p:nvPr>
            <p:ph idx="1"/>
          </p:nvPr>
        </p:nvSpPr>
        <p:spPr/>
        <p:txBody>
          <a:bodyPr/>
          <a:lstStyle/>
          <a:p>
            <a:r>
              <a:rPr lang="en-US" dirty="0">
                <a:solidFill>
                  <a:schemeClr val="accent1">
                    <a:lumMod val="60000"/>
                    <a:lumOff val="40000"/>
                  </a:schemeClr>
                </a:solidFill>
              </a:rPr>
              <a:t>Intramolecular</a:t>
            </a:r>
            <a:r>
              <a:rPr lang="en-US" dirty="0"/>
              <a:t> (“</a:t>
            </a:r>
            <a:r>
              <a:rPr lang="en-US" dirty="0">
                <a:solidFill>
                  <a:srgbClr val="FFFF00"/>
                </a:solidFill>
              </a:rPr>
              <a:t>within molecule</a:t>
            </a:r>
            <a:r>
              <a:rPr lang="en-US" dirty="0"/>
              <a:t>”) forces generally describe the bonds that connect atoms inside a compound/molecule. The energies affecting these bond are considerable: </a:t>
            </a:r>
            <a:r>
              <a:rPr lang="en-US" b="1" dirty="0">
                <a:solidFill>
                  <a:srgbClr val="FFC000"/>
                </a:solidFill>
              </a:rPr>
              <a:t>927 kJ</a:t>
            </a:r>
            <a:r>
              <a:rPr lang="en-US" dirty="0"/>
              <a:t> to break </a:t>
            </a:r>
            <a:r>
              <a:rPr lang="en-US" dirty="0">
                <a:solidFill>
                  <a:srgbClr val="00FF00"/>
                </a:solidFill>
              </a:rPr>
              <a:t>O–H</a:t>
            </a:r>
            <a:r>
              <a:rPr lang="en-US" dirty="0"/>
              <a:t> </a:t>
            </a:r>
            <a:r>
              <a:rPr lang="en-US" dirty="0">
                <a:solidFill>
                  <a:srgbClr val="FFFF00"/>
                </a:solidFill>
              </a:rPr>
              <a:t>bonds per mol H</a:t>
            </a:r>
            <a:r>
              <a:rPr lang="en-US" baseline="-25000" dirty="0">
                <a:solidFill>
                  <a:srgbClr val="FFFF00"/>
                </a:solidFill>
              </a:rPr>
              <a:t>2</a:t>
            </a:r>
            <a:r>
              <a:rPr lang="en-US" dirty="0">
                <a:solidFill>
                  <a:srgbClr val="FFFF00"/>
                </a:solidFill>
              </a:rPr>
              <a:t>O</a:t>
            </a:r>
            <a:r>
              <a:rPr lang="en-US" dirty="0"/>
              <a:t>. </a:t>
            </a:r>
          </a:p>
          <a:p>
            <a:r>
              <a:rPr lang="en-US" b="1" dirty="0">
                <a:solidFill>
                  <a:srgbClr val="00FF00"/>
                </a:solidFill>
              </a:rPr>
              <a:t>Intermolecular</a:t>
            </a:r>
            <a:r>
              <a:rPr lang="en-US" dirty="0"/>
              <a:t> (“</a:t>
            </a:r>
            <a:r>
              <a:rPr lang="en-US" dirty="0">
                <a:solidFill>
                  <a:srgbClr val="FFFF00"/>
                </a:solidFill>
              </a:rPr>
              <a:t>between molecule</a:t>
            </a:r>
            <a:r>
              <a:rPr lang="en-US" dirty="0"/>
              <a:t>”) forces describe the forces or “bonds/bonding” that affect molecules with other molecules, but are much weaker than intramolecular. Energy to put H</a:t>
            </a:r>
            <a:r>
              <a:rPr lang="en-US" baseline="-25000" dirty="0"/>
              <a:t>2</a:t>
            </a:r>
            <a:r>
              <a:rPr lang="en-US" dirty="0"/>
              <a:t>O molecules from liquid to vapor phase is </a:t>
            </a:r>
            <a:r>
              <a:rPr lang="en-US" b="1" dirty="0">
                <a:solidFill>
                  <a:srgbClr val="FFC000"/>
                </a:solidFill>
              </a:rPr>
              <a:t>41 kJ</a:t>
            </a:r>
            <a:r>
              <a:rPr lang="en-US" dirty="0"/>
              <a:t> </a:t>
            </a:r>
            <a:r>
              <a:rPr lang="en-US" dirty="0">
                <a:solidFill>
                  <a:srgbClr val="FFFF00"/>
                </a:solidFill>
              </a:rPr>
              <a:t>per mol at 100°C.</a:t>
            </a:r>
            <a:r>
              <a:rPr lang="en-US" dirty="0"/>
              <a:t> Covalent bonds are not broken in this process</a:t>
            </a:r>
          </a:p>
          <a:p>
            <a:r>
              <a:rPr lang="en-US" sz="2200" dirty="0"/>
              <a:t>Note that while liquids resemble solids more than gases</a:t>
            </a:r>
          </a:p>
        </p:txBody>
      </p:sp>
      <p:sp>
        <p:nvSpPr>
          <p:cNvPr id="4" name="Slide Number Placeholder 3">
            <a:extLst>
              <a:ext uri="{FF2B5EF4-FFF2-40B4-BE49-F238E27FC236}">
                <a16:creationId xmlns:a16="http://schemas.microsoft.com/office/drawing/2014/main" id="{CD52E4CE-5DE9-1893-87EE-CCA4E8813C3F}"/>
              </a:ext>
            </a:extLst>
          </p:cNvPr>
          <p:cNvSpPr>
            <a:spLocks noGrp="1"/>
          </p:cNvSpPr>
          <p:nvPr>
            <p:ph type="sldNum" sz="quarter" idx="10"/>
          </p:nvPr>
        </p:nvSpPr>
        <p:spPr/>
        <p:txBody>
          <a:bodyPr/>
          <a:lstStyle/>
          <a:p>
            <a:fld id="{5B6962B3-FD4C-44AA-AB11-79423C828F3E}" type="slidenum">
              <a:rPr lang="en-US" smtClean="0"/>
              <a:pPr/>
              <a:t>71</a:t>
            </a:fld>
            <a:endParaRPr lang="en-US" dirty="0"/>
          </a:p>
        </p:txBody>
      </p:sp>
    </p:spTree>
    <p:extLst>
      <p:ext uri="{BB962C8B-B14F-4D97-AF65-F5344CB8AC3E}">
        <p14:creationId xmlns:p14="http://schemas.microsoft.com/office/powerpoint/2010/main" val="14607778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A0A0B-15E7-D108-29FF-E18B1A6359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B64076-63AF-B723-8FAE-2384DDF08FA3}"/>
              </a:ext>
            </a:extLst>
          </p:cNvPr>
          <p:cNvSpPr>
            <a:spLocks noGrp="1"/>
          </p:cNvSpPr>
          <p:nvPr>
            <p:ph type="title"/>
          </p:nvPr>
        </p:nvSpPr>
        <p:spPr/>
        <p:txBody>
          <a:bodyPr/>
          <a:lstStyle/>
          <a:p>
            <a:r>
              <a:rPr lang="en-US" dirty="0"/>
              <a:t>Intermolecular Forces</a:t>
            </a:r>
          </a:p>
        </p:txBody>
      </p:sp>
      <p:sp>
        <p:nvSpPr>
          <p:cNvPr id="3" name="Content Placeholder 2">
            <a:extLst>
              <a:ext uri="{FF2B5EF4-FFF2-40B4-BE49-F238E27FC236}">
                <a16:creationId xmlns:a16="http://schemas.microsoft.com/office/drawing/2014/main" id="{B35B2DC4-5E6D-3BFD-A8B5-3B539364B1D0}"/>
              </a:ext>
            </a:extLst>
          </p:cNvPr>
          <p:cNvSpPr>
            <a:spLocks noGrp="1"/>
          </p:cNvSpPr>
          <p:nvPr>
            <p:ph idx="1"/>
          </p:nvPr>
        </p:nvSpPr>
        <p:spPr/>
        <p:txBody>
          <a:bodyPr/>
          <a:lstStyle/>
          <a:p>
            <a:r>
              <a:rPr lang="en-US" dirty="0"/>
              <a:t>Observable properties of intermolecular forces include melting points of solids, boiling points of liquids</a:t>
            </a:r>
          </a:p>
          <a:p>
            <a:r>
              <a:rPr lang="en-US" dirty="0"/>
              <a:t>The nature of intermolecular forces is </a:t>
            </a:r>
            <a:r>
              <a:rPr lang="en-US" b="1" dirty="0">
                <a:solidFill>
                  <a:srgbClr val="00FF00"/>
                </a:solidFill>
              </a:rPr>
              <a:t>electrostatic</a:t>
            </a:r>
            <a:r>
              <a:rPr lang="en-US" dirty="0"/>
              <a:t>: meaning positive and negative charges create attractive interactions</a:t>
            </a:r>
          </a:p>
          <a:p>
            <a:r>
              <a:rPr lang="en-US" dirty="0"/>
              <a:t>But these forces weaken </a:t>
            </a:r>
            <a:r>
              <a:rPr lang="en-US" dirty="0">
                <a:solidFill>
                  <a:srgbClr val="FFFF00"/>
                </a:solidFill>
              </a:rPr>
              <a:t>at larger distances </a:t>
            </a:r>
            <a:r>
              <a:rPr lang="en-US" dirty="0"/>
              <a:t>between molecules</a:t>
            </a:r>
          </a:p>
          <a:p>
            <a:pPr marL="579438" lvl="1" indent="-342900"/>
            <a:r>
              <a:rPr lang="en-US" dirty="0"/>
              <a:t>So the forces are stronger in </a:t>
            </a:r>
            <a:r>
              <a:rPr lang="en-US" dirty="0">
                <a:solidFill>
                  <a:srgbClr val="FFFF00"/>
                </a:solidFill>
              </a:rPr>
              <a:t>solids</a:t>
            </a:r>
            <a:r>
              <a:rPr lang="en-US" dirty="0"/>
              <a:t> and </a:t>
            </a:r>
            <a:r>
              <a:rPr lang="en-US" dirty="0">
                <a:solidFill>
                  <a:srgbClr val="FFFF00"/>
                </a:solidFill>
              </a:rPr>
              <a:t>liquids</a:t>
            </a:r>
            <a:r>
              <a:rPr lang="en-US" dirty="0"/>
              <a:t>, less so with </a:t>
            </a:r>
            <a:r>
              <a:rPr lang="en-US" dirty="0">
                <a:solidFill>
                  <a:srgbClr val="FFFF00"/>
                </a:solidFill>
              </a:rPr>
              <a:t>gases</a:t>
            </a:r>
          </a:p>
          <a:p>
            <a:pPr marL="579438" lvl="1" indent="-342900"/>
            <a:r>
              <a:rPr lang="en-US" dirty="0"/>
              <a:t>But when gases become dense (liquid-like), these forces increase </a:t>
            </a:r>
          </a:p>
        </p:txBody>
      </p:sp>
      <p:sp>
        <p:nvSpPr>
          <p:cNvPr id="4" name="Slide Number Placeholder 3">
            <a:extLst>
              <a:ext uri="{FF2B5EF4-FFF2-40B4-BE49-F238E27FC236}">
                <a16:creationId xmlns:a16="http://schemas.microsoft.com/office/drawing/2014/main" id="{AD03B14D-29CD-FC60-BE9E-F1D1EAE31B54}"/>
              </a:ext>
            </a:extLst>
          </p:cNvPr>
          <p:cNvSpPr>
            <a:spLocks noGrp="1"/>
          </p:cNvSpPr>
          <p:nvPr>
            <p:ph type="sldNum" sz="quarter" idx="10"/>
          </p:nvPr>
        </p:nvSpPr>
        <p:spPr/>
        <p:txBody>
          <a:bodyPr/>
          <a:lstStyle/>
          <a:p>
            <a:fld id="{5B6962B3-FD4C-44AA-AB11-79423C828F3E}" type="slidenum">
              <a:rPr lang="en-US" smtClean="0"/>
              <a:pPr/>
              <a:t>72</a:t>
            </a:fld>
            <a:endParaRPr lang="en-US" dirty="0"/>
          </a:p>
        </p:txBody>
      </p:sp>
    </p:spTree>
    <p:extLst>
      <p:ext uri="{BB962C8B-B14F-4D97-AF65-F5344CB8AC3E}">
        <p14:creationId xmlns:p14="http://schemas.microsoft.com/office/powerpoint/2010/main" val="49908733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587EA4-7E8F-E807-0B0A-6FA57630CB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2F82C9-606E-C819-81EB-CE975A2A04AE}"/>
              </a:ext>
            </a:extLst>
          </p:cNvPr>
          <p:cNvSpPr>
            <a:spLocks noGrp="1"/>
          </p:cNvSpPr>
          <p:nvPr>
            <p:ph type="title"/>
          </p:nvPr>
        </p:nvSpPr>
        <p:spPr>
          <a:xfrm>
            <a:off x="338666" y="270023"/>
            <a:ext cx="8421512" cy="830997"/>
          </a:xfrm>
        </p:spPr>
        <p:txBody>
          <a:bodyPr/>
          <a:lstStyle/>
          <a:p>
            <a:r>
              <a:rPr lang="en-US" dirty="0"/>
              <a:t>Dipole-Dipole Interactions</a:t>
            </a:r>
          </a:p>
        </p:txBody>
      </p:sp>
      <p:sp>
        <p:nvSpPr>
          <p:cNvPr id="3" name="Content Placeholder 2">
            <a:extLst>
              <a:ext uri="{FF2B5EF4-FFF2-40B4-BE49-F238E27FC236}">
                <a16:creationId xmlns:a16="http://schemas.microsoft.com/office/drawing/2014/main" id="{ED8F6546-3FD9-94E7-FD1D-96E9F7CFF5D2}"/>
              </a:ext>
            </a:extLst>
          </p:cNvPr>
          <p:cNvSpPr>
            <a:spLocks noGrp="1"/>
          </p:cNvSpPr>
          <p:nvPr>
            <p:ph idx="1"/>
          </p:nvPr>
        </p:nvSpPr>
        <p:spPr>
          <a:xfrm>
            <a:off x="372533" y="1198035"/>
            <a:ext cx="8387645" cy="5215465"/>
          </a:xfrm>
        </p:spPr>
        <p:txBody>
          <a:bodyPr/>
          <a:lstStyle/>
          <a:p>
            <a:r>
              <a:rPr lang="en-US" sz="2200" dirty="0"/>
              <a:t>In </a:t>
            </a:r>
            <a:r>
              <a:rPr lang="en-US" sz="2200" dirty="0">
                <a:solidFill>
                  <a:srgbClr val="FFFF00"/>
                </a:solidFill>
              </a:rPr>
              <a:t>polar covalent </a:t>
            </a:r>
            <a:r>
              <a:rPr lang="en-US" sz="2200" dirty="0"/>
              <a:t>bonds, there is a </a:t>
            </a:r>
            <a:r>
              <a:rPr lang="en-US" sz="2200" dirty="0">
                <a:solidFill>
                  <a:srgbClr val="FFFF00"/>
                </a:solidFill>
              </a:rPr>
              <a:t>dipole</a:t>
            </a:r>
            <a:r>
              <a:rPr lang="en-US" sz="2200" dirty="0"/>
              <a:t> because of </a:t>
            </a:r>
            <a:r>
              <a:rPr lang="en-US" sz="2200" dirty="0">
                <a:solidFill>
                  <a:srgbClr val="FFFF00"/>
                </a:solidFill>
              </a:rPr>
              <a:t>electronegativity</a:t>
            </a:r>
            <a:r>
              <a:rPr lang="en-US" sz="2200" dirty="0"/>
              <a:t> </a:t>
            </a:r>
            <a:r>
              <a:rPr lang="en-US" sz="2200" dirty="0">
                <a:solidFill>
                  <a:srgbClr val="FFFF00"/>
                </a:solidFill>
              </a:rPr>
              <a:t>differences</a:t>
            </a:r>
            <a:r>
              <a:rPr lang="en-US" sz="2200" dirty="0"/>
              <a:t> between the bonded atoms</a:t>
            </a:r>
          </a:p>
          <a:p>
            <a:r>
              <a:rPr lang="en-US" sz="2200" dirty="0"/>
              <a:t>If </a:t>
            </a:r>
            <a:r>
              <a:rPr lang="en-US" sz="2200" dirty="0">
                <a:solidFill>
                  <a:schemeClr val="accent1">
                    <a:lumMod val="40000"/>
                    <a:lumOff val="60000"/>
                  </a:schemeClr>
                </a:solidFill>
              </a:rPr>
              <a:t>all the bond dipoles in a molecule do not cancel </a:t>
            </a:r>
            <a:r>
              <a:rPr lang="en-US" sz="2200" dirty="0"/>
              <a:t>each other, the molecule becomes </a:t>
            </a:r>
            <a:r>
              <a:rPr lang="en-US" sz="2200" b="1" dirty="0">
                <a:solidFill>
                  <a:srgbClr val="FFC000"/>
                </a:solidFill>
              </a:rPr>
              <a:t>polar</a:t>
            </a:r>
            <a:r>
              <a:rPr lang="en-US" sz="2200" dirty="0"/>
              <a:t> by having a </a:t>
            </a:r>
            <a:r>
              <a:rPr lang="en-US" sz="2200" dirty="0">
                <a:solidFill>
                  <a:srgbClr val="FFFF00"/>
                </a:solidFill>
              </a:rPr>
              <a:t>net dipole moment</a:t>
            </a:r>
          </a:p>
          <a:p>
            <a:r>
              <a:rPr lang="en-US" sz="2200" dirty="0"/>
              <a:t>All these molecules actually </a:t>
            </a:r>
            <a:r>
              <a:rPr lang="en-US" sz="2200" b="1" dirty="0">
                <a:solidFill>
                  <a:srgbClr val="FFFF00"/>
                </a:solidFill>
              </a:rPr>
              <a:t>align</a:t>
            </a:r>
            <a:r>
              <a:rPr lang="en-US" sz="2200" dirty="0"/>
              <a:t> according to their dipole, </a:t>
            </a:r>
            <a:r>
              <a:rPr lang="en-US" sz="2200" dirty="0">
                <a:solidFill>
                  <a:srgbClr val="FFFF00"/>
                </a:solidFill>
              </a:rPr>
              <a:t>positive</a:t>
            </a:r>
            <a:r>
              <a:rPr lang="en-US" sz="2200" dirty="0"/>
              <a:t> end to </a:t>
            </a:r>
            <a:r>
              <a:rPr lang="en-US" sz="2200" dirty="0">
                <a:solidFill>
                  <a:srgbClr val="FFFF00"/>
                </a:solidFill>
              </a:rPr>
              <a:t>negative</a:t>
            </a:r>
            <a:r>
              <a:rPr lang="en-US" sz="2200" dirty="0"/>
              <a:t> end</a:t>
            </a:r>
          </a:p>
          <a:p>
            <a:pPr marL="0" indent="0">
              <a:buNone/>
            </a:pPr>
            <a:r>
              <a:rPr lang="en-US" sz="2200" dirty="0"/>
              <a:t>The alignment possibilities are showing in the image</a:t>
            </a:r>
          </a:p>
        </p:txBody>
      </p:sp>
      <p:sp>
        <p:nvSpPr>
          <p:cNvPr id="4" name="Slide Number Placeholder 3">
            <a:extLst>
              <a:ext uri="{FF2B5EF4-FFF2-40B4-BE49-F238E27FC236}">
                <a16:creationId xmlns:a16="http://schemas.microsoft.com/office/drawing/2014/main" id="{CA628D13-2F58-CA37-6E08-7DF6028AD30C}"/>
              </a:ext>
            </a:extLst>
          </p:cNvPr>
          <p:cNvSpPr>
            <a:spLocks noGrp="1"/>
          </p:cNvSpPr>
          <p:nvPr>
            <p:ph type="sldNum" sz="quarter" idx="10"/>
          </p:nvPr>
        </p:nvSpPr>
        <p:spPr/>
        <p:txBody>
          <a:bodyPr/>
          <a:lstStyle/>
          <a:p>
            <a:fld id="{5B6962B3-FD4C-44AA-AB11-79423C828F3E}" type="slidenum">
              <a:rPr lang="en-US" smtClean="0"/>
              <a:pPr/>
              <a:t>73</a:t>
            </a:fld>
            <a:endParaRPr lang="en-US" dirty="0"/>
          </a:p>
        </p:txBody>
      </p:sp>
      <p:pic>
        <p:nvPicPr>
          <p:cNvPr id="6" name="Picture 5">
            <a:extLst>
              <a:ext uri="{FF2B5EF4-FFF2-40B4-BE49-F238E27FC236}">
                <a16:creationId xmlns:a16="http://schemas.microsoft.com/office/drawing/2014/main" id="{A1CF5CCE-0A7C-79DC-F438-8BE463D7171D}"/>
              </a:ext>
            </a:extLst>
          </p:cNvPr>
          <p:cNvPicPr>
            <a:picLocks noChangeAspect="1"/>
          </p:cNvPicPr>
          <p:nvPr/>
        </p:nvPicPr>
        <p:blipFill>
          <a:blip r:embed="rId2"/>
          <a:stretch>
            <a:fillRect/>
          </a:stretch>
        </p:blipFill>
        <p:spPr>
          <a:xfrm>
            <a:off x="3047897" y="4317627"/>
            <a:ext cx="5576047" cy="2192888"/>
          </a:xfrm>
          <a:prstGeom prst="rect">
            <a:avLst/>
          </a:prstGeom>
        </p:spPr>
      </p:pic>
    </p:spTree>
    <p:extLst>
      <p:ext uri="{BB962C8B-B14F-4D97-AF65-F5344CB8AC3E}">
        <p14:creationId xmlns:p14="http://schemas.microsoft.com/office/powerpoint/2010/main" val="445026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A5F79F-4C13-4101-969B-FECF5760DD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D3F487-113B-7679-8FB9-CC6AB268ABC0}"/>
              </a:ext>
            </a:extLst>
          </p:cNvPr>
          <p:cNvSpPr>
            <a:spLocks noGrp="1"/>
          </p:cNvSpPr>
          <p:nvPr>
            <p:ph type="title"/>
          </p:nvPr>
        </p:nvSpPr>
        <p:spPr>
          <a:xfrm>
            <a:off x="338666" y="270023"/>
            <a:ext cx="8421512" cy="830997"/>
          </a:xfrm>
        </p:spPr>
        <p:txBody>
          <a:bodyPr/>
          <a:lstStyle/>
          <a:p>
            <a:r>
              <a:rPr lang="en-US" dirty="0"/>
              <a:t>Dipole-Dipole Interactions</a:t>
            </a:r>
          </a:p>
        </p:txBody>
      </p:sp>
      <p:sp>
        <p:nvSpPr>
          <p:cNvPr id="3" name="Content Placeholder 2">
            <a:extLst>
              <a:ext uri="{FF2B5EF4-FFF2-40B4-BE49-F238E27FC236}">
                <a16:creationId xmlns:a16="http://schemas.microsoft.com/office/drawing/2014/main" id="{74EFD462-9241-555E-D083-F33DE543437D}"/>
              </a:ext>
            </a:extLst>
          </p:cNvPr>
          <p:cNvSpPr>
            <a:spLocks noGrp="1"/>
          </p:cNvSpPr>
          <p:nvPr>
            <p:ph idx="1"/>
          </p:nvPr>
        </p:nvSpPr>
        <p:spPr/>
        <p:txBody>
          <a:bodyPr/>
          <a:lstStyle/>
          <a:p>
            <a:r>
              <a:rPr lang="en-US" dirty="0"/>
              <a:t>In liquids, because molecules move freely and continuously, there is a simultaneous occurrence of dipole-dipole interactions, and </a:t>
            </a:r>
            <a:r>
              <a:rPr lang="en-US" b="1" dirty="0">
                <a:solidFill>
                  <a:srgbClr val="FFC000"/>
                </a:solidFill>
              </a:rPr>
              <a:t>Attractive</a:t>
            </a:r>
            <a:br>
              <a:rPr lang="en-US" b="1" dirty="0">
                <a:solidFill>
                  <a:srgbClr val="FFC000"/>
                </a:solidFill>
              </a:rPr>
            </a:br>
            <a:r>
              <a:rPr lang="en-US" b="1" dirty="0">
                <a:solidFill>
                  <a:srgbClr val="FFC000"/>
                </a:solidFill>
              </a:rPr>
              <a:t>interactions will dominate </a:t>
            </a:r>
            <a:r>
              <a:rPr lang="en-US" dirty="0"/>
              <a:t>as opposed to </a:t>
            </a:r>
            <a:r>
              <a:rPr lang="en-US" b="1" dirty="0">
                <a:solidFill>
                  <a:schemeClr val="accent1">
                    <a:lumMod val="60000"/>
                    <a:lumOff val="40000"/>
                  </a:schemeClr>
                </a:solidFill>
              </a:rPr>
              <a:t>repulsive</a:t>
            </a:r>
            <a:r>
              <a:rPr lang="en-US" dirty="0"/>
              <a:t> interactions</a:t>
            </a:r>
            <a:endParaRPr lang="en-US" b="1" dirty="0">
              <a:solidFill>
                <a:srgbClr val="FFC000"/>
              </a:solidFill>
            </a:endParaRPr>
          </a:p>
          <a:p>
            <a:r>
              <a:rPr lang="en-US" dirty="0"/>
              <a:t>Dipole-dipole interactions</a:t>
            </a:r>
            <a:br>
              <a:rPr lang="en-US" dirty="0"/>
            </a:br>
            <a:r>
              <a:rPr lang="en-US" dirty="0"/>
              <a:t>are much weaker than</a:t>
            </a:r>
            <a:br>
              <a:rPr lang="en-US" dirty="0"/>
            </a:br>
            <a:r>
              <a:rPr lang="en-US" dirty="0"/>
              <a:t>ionic interactions</a:t>
            </a:r>
          </a:p>
          <a:p>
            <a:r>
              <a:rPr lang="en-US" dirty="0"/>
              <a:t>Dipole-dipole interactions</a:t>
            </a:r>
            <a:br>
              <a:rPr lang="en-US" dirty="0"/>
            </a:br>
            <a:r>
              <a:rPr lang="en-US" dirty="0"/>
              <a:t>fall off at a distance</a:t>
            </a:r>
            <a:br>
              <a:rPr lang="en-US" dirty="0"/>
            </a:br>
            <a:r>
              <a:rPr lang="en-US" dirty="0"/>
              <a:t>more rapidly</a:t>
            </a:r>
          </a:p>
        </p:txBody>
      </p:sp>
      <p:sp>
        <p:nvSpPr>
          <p:cNvPr id="4" name="Slide Number Placeholder 3">
            <a:extLst>
              <a:ext uri="{FF2B5EF4-FFF2-40B4-BE49-F238E27FC236}">
                <a16:creationId xmlns:a16="http://schemas.microsoft.com/office/drawing/2014/main" id="{B2C5BD93-D407-C5AA-3ACA-B867DB9DBCE1}"/>
              </a:ext>
            </a:extLst>
          </p:cNvPr>
          <p:cNvSpPr>
            <a:spLocks noGrp="1"/>
          </p:cNvSpPr>
          <p:nvPr>
            <p:ph type="sldNum" sz="quarter" idx="10"/>
          </p:nvPr>
        </p:nvSpPr>
        <p:spPr/>
        <p:txBody>
          <a:bodyPr/>
          <a:lstStyle/>
          <a:p>
            <a:fld id="{5B6962B3-FD4C-44AA-AB11-79423C828F3E}" type="slidenum">
              <a:rPr lang="en-US" smtClean="0"/>
              <a:pPr/>
              <a:t>74</a:t>
            </a:fld>
            <a:endParaRPr lang="en-US" dirty="0"/>
          </a:p>
        </p:txBody>
      </p:sp>
      <p:pic>
        <p:nvPicPr>
          <p:cNvPr id="8" name="Picture 7">
            <a:extLst>
              <a:ext uri="{FF2B5EF4-FFF2-40B4-BE49-F238E27FC236}">
                <a16:creationId xmlns:a16="http://schemas.microsoft.com/office/drawing/2014/main" id="{9F8ED1A0-831B-7816-F1C7-4316BD4AAA01}"/>
              </a:ext>
            </a:extLst>
          </p:cNvPr>
          <p:cNvPicPr>
            <a:picLocks noChangeAspect="1"/>
          </p:cNvPicPr>
          <p:nvPr/>
        </p:nvPicPr>
        <p:blipFill>
          <a:blip r:embed="rId2"/>
          <a:stretch>
            <a:fillRect/>
          </a:stretch>
        </p:blipFill>
        <p:spPr>
          <a:xfrm>
            <a:off x="4614730" y="3367946"/>
            <a:ext cx="4145448" cy="3045554"/>
          </a:xfrm>
          <a:prstGeom prst="rect">
            <a:avLst/>
          </a:prstGeom>
        </p:spPr>
      </p:pic>
    </p:spTree>
    <p:extLst>
      <p:ext uri="{BB962C8B-B14F-4D97-AF65-F5344CB8AC3E}">
        <p14:creationId xmlns:p14="http://schemas.microsoft.com/office/powerpoint/2010/main" val="7632463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B8F00-E585-A78F-1839-8BAD553325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BFFC85-DF3C-1636-BF47-25DB5A64F779}"/>
              </a:ext>
            </a:extLst>
          </p:cNvPr>
          <p:cNvSpPr>
            <a:spLocks noGrp="1"/>
          </p:cNvSpPr>
          <p:nvPr>
            <p:ph type="title"/>
          </p:nvPr>
        </p:nvSpPr>
        <p:spPr>
          <a:xfrm>
            <a:off x="338666" y="270023"/>
            <a:ext cx="8421512" cy="830997"/>
          </a:xfrm>
        </p:spPr>
        <p:txBody>
          <a:bodyPr/>
          <a:lstStyle/>
          <a:p>
            <a:r>
              <a:rPr lang="en-US" dirty="0"/>
              <a:t>Dipole-Dipole Interactions</a:t>
            </a:r>
          </a:p>
        </p:txBody>
      </p:sp>
      <p:sp>
        <p:nvSpPr>
          <p:cNvPr id="3" name="Content Placeholder 2">
            <a:extLst>
              <a:ext uri="{FF2B5EF4-FFF2-40B4-BE49-F238E27FC236}">
                <a16:creationId xmlns:a16="http://schemas.microsoft.com/office/drawing/2014/main" id="{8A11D768-2B8E-9F33-B50A-F495F528CB49}"/>
              </a:ext>
            </a:extLst>
          </p:cNvPr>
          <p:cNvSpPr>
            <a:spLocks noGrp="1"/>
          </p:cNvSpPr>
          <p:nvPr>
            <p:ph idx="1"/>
          </p:nvPr>
        </p:nvSpPr>
        <p:spPr>
          <a:xfrm>
            <a:off x="372533" y="1128078"/>
            <a:ext cx="8387645" cy="5215465"/>
          </a:xfrm>
        </p:spPr>
        <p:txBody>
          <a:bodyPr/>
          <a:lstStyle/>
          <a:p>
            <a:r>
              <a:rPr lang="en-US" dirty="0"/>
              <a:t>Notice how molecular polarity (dipole moments in molecules) create stronger intermolecular interactions that stabilize the liquid state, raising boiling points</a:t>
            </a:r>
          </a:p>
        </p:txBody>
      </p:sp>
      <p:sp>
        <p:nvSpPr>
          <p:cNvPr id="4" name="Slide Number Placeholder 3">
            <a:extLst>
              <a:ext uri="{FF2B5EF4-FFF2-40B4-BE49-F238E27FC236}">
                <a16:creationId xmlns:a16="http://schemas.microsoft.com/office/drawing/2014/main" id="{92550330-DE78-5AB5-C306-7DF6571CF67D}"/>
              </a:ext>
            </a:extLst>
          </p:cNvPr>
          <p:cNvSpPr>
            <a:spLocks noGrp="1"/>
          </p:cNvSpPr>
          <p:nvPr>
            <p:ph type="sldNum" sz="quarter" idx="10"/>
          </p:nvPr>
        </p:nvSpPr>
        <p:spPr/>
        <p:txBody>
          <a:bodyPr/>
          <a:lstStyle/>
          <a:p>
            <a:fld id="{5B6962B3-FD4C-44AA-AB11-79423C828F3E}" type="slidenum">
              <a:rPr lang="en-US" smtClean="0"/>
              <a:pPr/>
              <a:t>75</a:t>
            </a:fld>
            <a:endParaRPr lang="en-US" dirty="0"/>
          </a:p>
        </p:txBody>
      </p:sp>
      <p:pic>
        <p:nvPicPr>
          <p:cNvPr id="10" name="Picture 9">
            <a:extLst>
              <a:ext uri="{FF2B5EF4-FFF2-40B4-BE49-F238E27FC236}">
                <a16:creationId xmlns:a16="http://schemas.microsoft.com/office/drawing/2014/main" id="{EC684745-D681-7137-00DB-E61CB0673728}"/>
              </a:ext>
            </a:extLst>
          </p:cNvPr>
          <p:cNvPicPr>
            <a:picLocks noChangeAspect="1"/>
          </p:cNvPicPr>
          <p:nvPr/>
        </p:nvPicPr>
        <p:blipFill>
          <a:blip r:embed="rId2"/>
          <a:stretch>
            <a:fillRect/>
          </a:stretch>
        </p:blipFill>
        <p:spPr>
          <a:xfrm>
            <a:off x="721492" y="4920533"/>
            <a:ext cx="7655859" cy="1650175"/>
          </a:xfrm>
          <a:prstGeom prst="rect">
            <a:avLst/>
          </a:prstGeom>
        </p:spPr>
      </p:pic>
      <p:pic>
        <p:nvPicPr>
          <p:cNvPr id="12" name="Picture 11">
            <a:extLst>
              <a:ext uri="{FF2B5EF4-FFF2-40B4-BE49-F238E27FC236}">
                <a16:creationId xmlns:a16="http://schemas.microsoft.com/office/drawing/2014/main" id="{27314EF8-C03E-253C-D3B7-9703B39C93B0}"/>
              </a:ext>
            </a:extLst>
          </p:cNvPr>
          <p:cNvPicPr>
            <a:picLocks noChangeAspect="1"/>
          </p:cNvPicPr>
          <p:nvPr/>
        </p:nvPicPr>
        <p:blipFill>
          <a:blip r:embed="rId3"/>
          <a:stretch>
            <a:fillRect/>
          </a:stretch>
        </p:blipFill>
        <p:spPr>
          <a:xfrm>
            <a:off x="721492" y="2742906"/>
            <a:ext cx="1945138" cy="2062092"/>
          </a:xfrm>
          <a:prstGeom prst="rect">
            <a:avLst/>
          </a:prstGeom>
        </p:spPr>
      </p:pic>
      <p:pic>
        <p:nvPicPr>
          <p:cNvPr id="14" name="Picture 13">
            <a:extLst>
              <a:ext uri="{FF2B5EF4-FFF2-40B4-BE49-F238E27FC236}">
                <a16:creationId xmlns:a16="http://schemas.microsoft.com/office/drawing/2014/main" id="{618F43FA-AE3B-A2B1-CC62-18D31EE9584B}"/>
              </a:ext>
            </a:extLst>
          </p:cNvPr>
          <p:cNvPicPr>
            <a:picLocks noChangeAspect="1"/>
          </p:cNvPicPr>
          <p:nvPr/>
        </p:nvPicPr>
        <p:blipFill>
          <a:blip r:embed="rId4"/>
          <a:stretch>
            <a:fillRect/>
          </a:stretch>
        </p:blipFill>
        <p:spPr>
          <a:xfrm>
            <a:off x="2906941" y="3186390"/>
            <a:ext cx="2978465" cy="1676375"/>
          </a:xfrm>
          <a:prstGeom prst="rect">
            <a:avLst/>
          </a:prstGeom>
        </p:spPr>
      </p:pic>
      <p:pic>
        <p:nvPicPr>
          <p:cNvPr id="16" name="Picture 15">
            <a:extLst>
              <a:ext uri="{FF2B5EF4-FFF2-40B4-BE49-F238E27FC236}">
                <a16:creationId xmlns:a16="http://schemas.microsoft.com/office/drawing/2014/main" id="{8530B028-4F56-C234-919D-42C2E0877296}"/>
              </a:ext>
            </a:extLst>
          </p:cNvPr>
          <p:cNvPicPr>
            <a:picLocks noChangeAspect="1"/>
          </p:cNvPicPr>
          <p:nvPr/>
        </p:nvPicPr>
        <p:blipFill>
          <a:blip r:embed="rId5"/>
          <a:stretch>
            <a:fillRect/>
          </a:stretch>
        </p:blipFill>
        <p:spPr>
          <a:xfrm>
            <a:off x="6065579" y="3735811"/>
            <a:ext cx="2785097" cy="975898"/>
          </a:xfrm>
          <a:prstGeom prst="rect">
            <a:avLst/>
          </a:prstGeom>
        </p:spPr>
      </p:pic>
    </p:spTree>
    <p:extLst>
      <p:ext uri="{BB962C8B-B14F-4D97-AF65-F5344CB8AC3E}">
        <p14:creationId xmlns:p14="http://schemas.microsoft.com/office/powerpoint/2010/main" val="38874924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35CF0-7BDE-9109-7816-708AFB701E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FB3899-A7AC-26DD-A316-48F6C9D41F6D}"/>
              </a:ext>
            </a:extLst>
          </p:cNvPr>
          <p:cNvSpPr>
            <a:spLocks noGrp="1"/>
          </p:cNvSpPr>
          <p:nvPr>
            <p:ph type="title"/>
          </p:nvPr>
        </p:nvSpPr>
        <p:spPr>
          <a:xfrm>
            <a:off x="338666" y="228333"/>
            <a:ext cx="8421512" cy="830997"/>
          </a:xfrm>
        </p:spPr>
        <p:txBody>
          <a:bodyPr/>
          <a:lstStyle/>
          <a:p>
            <a:r>
              <a:rPr lang="en-US" dirty="0"/>
              <a:t>Dipole-Dipole Interactions</a:t>
            </a:r>
          </a:p>
        </p:txBody>
      </p:sp>
      <p:sp>
        <p:nvSpPr>
          <p:cNvPr id="3" name="Content Placeholder 2">
            <a:extLst>
              <a:ext uri="{FF2B5EF4-FFF2-40B4-BE49-F238E27FC236}">
                <a16:creationId xmlns:a16="http://schemas.microsoft.com/office/drawing/2014/main" id="{1CAA625C-F83E-F55C-404B-8807E4BC898A}"/>
              </a:ext>
            </a:extLst>
          </p:cNvPr>
          <p:cNvSpPr>
            <a:spLocks noGrp="1"/>
          </p:cNvSpPr>
          <p:nvPr>
            <p:ph idx="1"/>
          </p:nvPr>
        </p:nvSpPr>
        <p:spPr>
          <a:xfrm>
            <a:off x="355599" y="1198035"/>
            <a:ext cx="8387645" cy="5215465"/>
          </a:xfrm>
        </p:spPr>
        <p:txBody>
          <a:bodyPr/>
          <a:lstStyle/>
          <a:p>
            <a:pPr marL="0" indent="0" algn="ctr">
              <a:buNone/>
            </a:pPr>
            <a:r>
              <a:rPr lang="en-US" sz="2000" i="1" dirty="0">
                <a:solidFill>
                  <a:srgbClr val="CC99FF"/>
                </a:solidFill>
                <a:latin typeface="Times New Roman" panose="02020603050405020304" pitchFamily="18" charset="0"/>
                <a:cs typeface="Times New Roman" panose="02020603050405020304" pitchFamily="18" charset="0"/>
              </a:rPr>
              <a:t>Can you guess which molecules below</a:t>
            </a:r>
            <a:br>
              <a:rPr lang="en-US" sz="2000" i="1" dirty="0">
                <a:solidFill>
                  <a:srgbClr val="CC99FF"/>
                </a:solidFill>
                <a:latin typeface="Times New Roman" panose="02020603050405020304" pitchFamily="18" charset="0"/>
                <a:cs typeface="Times New Roman" panose="02020603050405020304" pitchFamily="18" charset="0"/>
              </a:rPr>
            </a:br>
            <a:r>
              <a:rPr lang="en-US" sz="2000" i="1" dirty="0">
                <a:solidFill>
                  <a:srgbClr val="CC99FF"/>
                </a:solidFill>
                <a:latin typeface="Times New Roman" panose="02020603050405020304" pitchFamily="18" charset="0"/>
                <a:cs typeface="Times New Roman" panose="02020603050405020304" pitchFamily="18" charset="0"/>
              </a:rPr>
              <a:t>would have the higher boiling point temperatures?</a:t>
            </a:r>
          </a:p>
          <a:p>
            <a:r>
              <a:rPr lang="en-US" sz="2000" dirty="0"/>
              <a:t>In </a:t>
            </a:r>
            <a:r>
              <a:rPr lang="en-US" sz="2000" dirty="0">
                <a:solidFill>
                  <a:srgbClr val="00FF00"/>
                </a:solidFill>
              </a:rPr>
              <a:t>2-methylpropane</a:t>
            </a:r>
            <a:r>
              <a:rPr lang="en-US" sz="2000" dirty="0"/>
              <a:t>, the </a:t>
            </a:r>
            <a:r>
              <a:rPr lang="en-US" sz="2000" dirty="0">
                <a:solidFill>
                  <a:srgbClr val="FFFF00"/>
                </a:solidFill>
              </a:rPr>
              <a:t>C–H bond polarity </a:t>
            </a:r>
            <a:r>
              <a:rPr lang="en-US" sz="2000" dirty="0"/>
              <a:t>is not significant and the molecule quite </a:t>
            </a:r>
            <a:r>
              <a:rPr lang="en-US" sz="2000" dirty="0">
                <a:solidFill>
                  <a:srgbClr val="FFFF00"/>
                </a:solidFill>
              </a:rPr>
              <a:t>symmetrical</a:t>
            </a:r>
            <a:r>
              <a:rPr lang="en-US" sz="2000" dirty="0"/>
              <a:t> and is </a:t>
            </a:r>
            <a:r>
              <a:rPr lang="en-US" sz="2000" dirty="0">
                <a:solidFill>
                  <a:srgbClr val="FFC000"/>
                </a:solidFill>
              </a:rPr>
              <a:t>nonpolar</a:t>
            </a:r>
            <a:r>
              <a:rPr lang="en-US" sz="2000" dirty="0"/>
              <a:t>. </a:t>
            </a:r>
            <a:r>
              <a:rPr lang="en-US" sz="2000" dirty="0">
                <a:solidFill>
                  <a:schemeClr val="accent1">
                    <a:lumMod val="60000"/>
                    <a:lumOff val="40000"/>
                  </a:schemeClr>
                </a:solidFill>
              </a:rPr>
              <a:t>Boiling point</a:t>
            </a:r>
            <a:r>
              <a:rPr lang="en-US" sz="2000" dirty="0"/>
              <a:t> should be </a:t>
            </a:r>
            <a:r>
              <a:rPr lang="en-US" sz="2000" dirty="0">
                <a:solidFill>
                  <a:srgbClr val="FFFF00"/>
                </a:solidFill>
              </a:rPr>
              <a:t>low</a:t>
            </a:r>
          </a:p>
          <a:p>
            <a:r>
              <a:rPr lang="en-US" sz="2000" dirty="0">
                <a:solidFill>
                  <a:srgbClr val="00FF00"/>
                </a:solidFill>
              </a:rPr>
              <a:t>For ethyl methyl ether,</a:t>
            </a:r>
            <a:r>
              <a:rPr lang="en-US" sz="2000" dirty="0"/>
              <a:t> the two </a:t>
            </a:r>
            <a:r>
              <a:rPr lang="en-US" sz="2000" dirty="0">
                <a:solidFill>
                  <a:srgbClr val="FFFF00"/>
                </a:solidFill>
              </a:rPr>
              <a:t>C–O bonds </a:t>
            </a:r>
            <a:r>
              <a:rPr lang="en-US" sz="2000" dirty="0"/>
              <a:t>are quite </a:t>
            </a:r>
            <a:r>
              <a:rPr lang="en-US" sz="2000" dirty="0">
                <a:solidFill>
                  <a:srgbClr val="FFFF00"/>
                </a:solidFill>
              </a:rPr>
              <a:t>polar</a:t>
            </a:r>
            <a:r>
              <a:rPr lang="en-US" sz="2000" dirty="0"/>
              <a:t> among the </a:t>
            </a:r>
            <a:r>
              <a:rPr lang="en-US" sz="2000" dirty="0">
                <a:solidFill>
                  <a:srgbClr val="FFFF00"/>
                </a:solidFill>
              </a:rPr>
              <a:t>nonpolar C-H bonds </a:t>
            </a:r>
            <a:r>
              <a:rPr lang="en-US" sz="2000" dirty="0"/>
              <a:t>and </a:t>
            </a:r>
            <a:r>
              <a:rPr lang="en-US" sz="2000" dirty="0">
                <a:solidFill>
                  <a:srgbClr val="FFFF00"/>
                </a:solidFill>
              </a:rPr>
              <a:t>atomic groups</a:t>
            </a:r>
            <a:r>
              <a:rPr lang="en-US" sz="2000" dirty="0"/>
              <a:t>, with some </a:t>
            </a:r>
            <a:r>
              <a:rPr lang="en-US" sz="2000" dirty="0">
                <a:solidFill>
                  <a:schemeClr val="accent1">
                    <a:lumMod val="60000"/>
                    <a:lumOff val="40000"/>
                  </a:schemeClr>
                </a:solidFill>
              </a:rPr>
              <a:t>molecular polarity</a:t>
            </a:r>
            <a:r>
              <a:rPr lang="en-US" sz="2000" dirty="0">
                <a:solidFill>
                  <a:srgbClr val="FFFF00"/>
                </a:solidFill>
              </a:rPr>
              <a:t>.</a:t>
            </a:r>
            <a:r>
              <a:rPr lang="en-US" sz="2000" dirty="0"/>
              <a:t> </a:t>
            </a:r>
            <a:r>
              <a:rPr lang="en-US" sz="2000" dirty="0">
                <a:solidFill>
                  <a:schemeClr val="accent1">
                    <a:lumMod val="60000"/>
                    <a:lumOff val="40000"/>
                  </a:schemeClr>
                </a:solidFill>
              </a:rPr>
              <a:t>Boiling point</a:t>
            </a:r>
            <a:r>
              <a:rPr lang="en-US" sz="2000" dirty="0"/>
              <a:t> should be </a:t>
            </a:r>
            <a:r>
              <a:rPr lang="en-US" sz="2000" dirty="0">
                <a:solidFill>
                  <a:srgbClr val="FFFF00"/>
                </a:solidFill>
              </a:rPr>
              <a:t>higher.</a:t>
            </a:r>
          </a:p>
          <a:p>
            <a:r>
              <a:rPr lang="en-US" sz="2000" dirty="0">
                <a:solidFill>
                  <a:srgbClr val="00FF00"/>
                </a:solidFill>
              </a:rPr>
              <a:t>For acetone,</a:t>
            </a:r>
            <a:r>
              <a:rPr lang="en-US" sz="2000" dirty="0"/>
              <a:t> the one </a:t>
            </a:r>
            <a:r>
              <a:rPr lang="en-US" sz="2000" dirty="0">
                <a:solidFill>
                  <a:srgbClr val="FFFF00"/>
                </a:solidFill>
              </a:rPr>
              <a:t>C=O bond </a:t>
            </a:r>
            <a:r>
              <a:rPr lang="en-US" sz="2000" dirty="0"/>
              <a:t>provides the overall dipole for the very polar molecule, with boiling point at highest</a:t>
            </a:r>
            <a:endParaRPr lang="en-US" sz="2000" dirty="0">
              <a:solidFill>
                <a:srgbClr val="FFFF00"/>
              </a:solidFill>
            </a:endParaRPr>
          </a:p>
        </p:txBody>
      </p:sp>
      <p:sp>
        <p:nvSpPr>
          <p:cNvPr id="4" name="Slide Number Placeholder 3">
            <a:extLst>
              <a:ext uri="{FF2B5EF4-FFF2-40B4-BE49-F238E27FC236}">
                <a16:creationId xmlns:a16="http://schemas.microsoft.com/office/drawing/2014/main" id="{C2078ED4-E93F-BA1E-2DA4-51F849EC965C}"/>
              </a:ext>
            </a:extLst>
          </p:cNvPr>
          <p:cNvSpPr>
            <a:spLocks noGrp="1"/>
          </p:cNvSpPr>
          <p:nvPr>
            <p:ph type="sldNum" sz="quarter" idx="10"/>
          </p:nvPr>
        </p:nvSpPr>
        <p:spPr/>
        <p:txBody>
          <a:bodyPr/>
          <a:lstStyle/>
          <a:p>
            <a:fld id="{5B6962B3-FD4C-44AA-AB11-79423C828F3E}" type="slidenum">
              <a:rPr lang="en-US" smtClean="0"/>
              <a:pPr/>
              <a:t>76</a:t>
            </a:fld>
            <a:endParaRPr lang="en-US" dirty="0"/>
          </a:p>
        </p:txBody>
      </p:sp>
      <p:pic>
        <p:nvPicPr>
          <p:cNvPr id="7" name="Picture 6">
            <a:extLst>
              <a:ext uri="{FF2B5EF4-FFF2-40B4-BE49-F238E27FC236}">
                <a16:creationId xmlns:a16="http://schemas.microsoft.com/office/drawing/2014/main" id="{1771C8E8-4596-02F2-279F-C5916B8ED0E6}"/>
              </a:ext>
            </a:extLst>
          </p:cNvPr>
          <p:cNvPicPr>
            <a:picLocks noChangeAspect="1"/>
          </p:cNvPicPr>
          <p:nvPr/>
        </p:nvPicPr>
        <p:blipFill>
          <a:blip r:embed="rId2"/>
          <a:stretch>
            <a:fillRect/>
          </a:stretch>
        </p:blipFill>
        <p:spPr>
          <a:xfrm>
            <a:off x="338666" y="4678115"/>
            <a:ext cx="4842934" cy="1735385"/>
          </a:xfrm>
          <a:prstGeom prst="rect">
            <a:avLst/>
          </a:prstGeom>
        </p:spPr>
      </p:pic>
      <p:graphicFrame>
        <p:nvGraphicFramePr>
          <p:cNvPr id="5" name="Table 4">
            <a:extLst>
              <a:ext uri="{FF2B5EF4-FFF2-40B4-BE49-F238E27FC236}">
                <a16:creationId xmlns:a16="http://schemas.microsoft.com/office/drawing/2014/main" id="{1970B569-7EDB-21E1-7A06-EBC23AE3FF35}"/>
              </a:ext>
            </a:extLst>
          </p:cNvPr>
          <p:cNvGraphicFramePr>
            <a:graphicFrameLocks noGrp="1"/>
          </p:cNvGraphicFramePr>
          <p:nvPr>
            <p:extLst>
              <p:ext uri="{D42A27DB-BD31-4B8C-83A1-F6EECF244321}">
                <p14:modId xmlns:p14="http://schemas.microsoft.com/office/powerpoint/2010/main" val="4146430209"/>
              </p:ext>
            </p:extLst>
          </p:nvPr>
        </p:nvGraphicFramePr>
        <p:xfrm>
          <a:off x="5181600" y="4678115"/>
          <a:ext cx="3767832" cy="1614495"/>
        </p:xfrm>
        <a:graphic>
          <a:graphicData uri="http://schemas.openxmlformats.org/drawingml/2006/table">
            <a:tbl>
              <a:tblPr firstRow="1" bandRow="1">
                <a:tableStyleId>{073A0DAA-6AF3-43AB-8588-CEC1D06C72B9}</a:tableStyleId>
              </a:tblPr>
              <a:tblGrid>
                <a:gridCol w="1982196">
                  <a:extLst>
                    <a:ext uri="{9D8B030D-6E8A-4147-A177-3AD203B41FA5}">
                      <a16:colId xmlns:a16="http://schemas.microsoft.com/office/drawing/2014/main" val="1644427604"/>
                    </a:ext>
                  </a:extLst>
                </a:gridCol>
                <a:gridCol w="833718">
                  <a:extLst>
                    <a:ext uri="{9D8B030D-6E8A-4147-A177-3AD203B41FA5}">
                      <a16:colId xmlns:a16="http://schemas.microsoft.com/office/drawing/2014/main" val="813689280"/>
                    </a:ext>
                  </a:extLst>
                </a:gridCol>
                <a:gridCol w="951918">
                  <a:extLst>
                    <a:ext uri="{9D8B030D-6E8A-4147-A177-3AD203B41FA5}">
                      <a16:colId xmlns:a16="http://schemas.microsoft.com/office/drawing/2014/main" val="997066615"/>
                    </a:ext>
                  </a:extLst>
                </a:gridCol>
              </a:tblGrid>
              <a:tr h="365445">
                <a:tc>
                  <a:txBody>
                    <a:bodyPr/>
                    <a:lstStyle/>
                    <a:p>
                      <a:pPr algn="ctr"/>
                      <a:r>
                        <a:rPr lang="en-US" sz="1400" b="0" dirty="0"/>
                        <a:t>molecule</a:t>
                      </a:r>
                    </a:p>
                  </a:txBody>
                  <a:tcPr anchor="b"/>
                </a:tc>
                <a:tc>
                  <a:txBody>
                    <a:bodyPr/>
                    <a:lstStyle/>
                    <a:p>
                      <a:pPr algn="ctr"/>
                      <a:r>
                        <a:rPr lang="en-US" sz="1400" b="0" dirty="0"/>
                        <a:t>b.p.</a:t>
                      </a:r>
                    </a:p>
                  </a:txBody>
                  <a:tcPr anchor="b"/>
                </a:tc>
                <a:tc>
                  <a:txBody>
                    <a:bodyPr/>
                    <a:lstStyle/>
                    <a:p>
                      <a:pPr algn="ctr"/>
                      <a:r>
                        <a:rPr lang="en-US" sz="1400" b="0" dirty="0"/>
                        <a:t>dipole moment</a:t>
                      </a:r>
                    </a:p>
                  </a:txBody>
                  <a:tcPr anchor="b"/>
                </a:tc>
                <a:extLst>
                  <a:ext uri="{0D108BD9-81ED-4DB2-BD59-A6C34878D82A}">
                    <a16:rowId xmlns:a16="http://schemas.microsoft.com/office/drawing/2014/main" val="2208926028"/>
                  </a:ext>
                </a:extLst>
              </a:tr>
              <a:tr h="365445">
                <a:tc>
                  <a:txBody>
                    <a:bodyPr/>
                    <a:lstStyle/>
                    <a:p>
                      <a:pPr algn="ctr"/>
                      <a:r>
                        <a:rPr lang="en-US" sz="1400" dirty="0"/>
                        <a:t>2-methyl propane</a:t>
                      </a:r>
                    </a:p>
                  </a:txBody>
                  <a:tcPr/>
                </a:tc>
                <a:tc>
                  <a:txBody>
                    <a:bodyPr/>
                    <a:lstStyle/>
                    <a:p>
                      <a:pPr algn="ctr"/>
                      <a:r>
                        <a:rPr lang="en-US" sz="1400" dirty="0"/>
                        <a:t>–11.7°</a:t>
                      </a:r>
                    </a:p>
                  </a:txBody>
                  <a:tcPr anchor="ctr"/>
                </a:tc>
                <a:tc>
                  <a:txBody>
                    <a:bodyPr/>
                    <a:lstStyle/>
                    <a:p>
                      <a:pPr algn="ctr"/>
                      <a:r>
                        <a:rPr lang="en-US" sz="1400" dirty="0"/>
                        <a:t>0.13 D</a:t>
                      </a:r>
                    </a:p>
                  </a:txBody>
                  <a:tcPr anchor="ctr"/>
                </a:tc>
                <a:extLst>
                  <a:ext uri="{0D108BD9-81ED-4DB2-BD59-A6C34878D82A}">
                    <a16:rowId xmlns:a16="http://schemas.microsoft.com/office/drawing/2014/main" val="4081531761"/>
                  </a:ext>
                </a:extLst>
              </a:tr>
              <a:tr h="365445">
                <a:tc>
                  <a:txBody>
                    <a:bodyPr/>
                    <a:lstStyle/>
                    <a:p>
                      <a:pPr algn="ctr"/>
                      <a:r>
                        <a:rPr lang="en-US" sz="1400" dirty="0"/>
                        <a:t>methyl ethyl ether</a:t>
                      </a:r>
                    </a:p>
                  </a:txBody>
                  <a:tcPr/>
                </a:tc>
                <a:tc>
                  <a:txBody>
                    <a:bodyPr/>
                    <a:lstStyle/>
                    <a:p>
                      <a:pPr algn="ctr"/>
                      <a:r>
                        <a:rPr lang="en-US" sz="1400" dirty="0"/>
                        <a:t>7.4°</a:t>
                      </a:r>
                    </a:p>
                  </a:txBody>
                  <a:tcPr anchor="ctr"/>
                </a:tc>
                <a:tc>
                  <a:txBody>
                    <a:bodyPr/>
                    <a:lstStyle/>
                    <a:p>
                      <a:pPr algn="ctr"/>
                      <a:r>
                        <a:rPr lang="en-US" sz="1400" dirty="0"/>
                        <a:t>1.17 D</a:t>
                      </a:r>
                    </a:p>
                  </a:txBody>
                  <a:tcPr anchor="ctr"/>
                </a:tc>
                <a:extLst>
                  <a:ext uri="{0D108BD9-81ED-4DB2-BD59-A6C34878D82A}">
                    <a16:rowId xmlns:a16="http://schemas.microsoft.com/office/drawing/2014/main" val="2493005505"/>
                  </a:ext>
                </a:extLst>
              </a:tr>
              <a:tr h="365445">
                <a:tc>
                  <a:txBody>
                    <a:bodyPr/>
                    <a:lstStyle/>
                    <a:p>
                      <a:pPr algn="ctr"/>
                      <a:r>
                        <a:rPr lang="en-US" sz="1400" dirty="0"/>
                        <a:t>acetone</a:t>
                      </a:r>
                    </a:p>
                  </a:txBody>
                  <a:tcPr/>
                </a:tc>
                <a:tc>
                  <a:txBody>
                    <a:bodyPr/>
                    <a:lstStyle/>
                    <a:p>
                      <a:pPr algn="ctr"/>
                      <a:r>
                        <a:rPr lang="en-US" sz="1400" dirty="0"/>
                        <a:t>56.1°</a:t>
                      </a:r>
                    </a:p>
                  </a:txBody>
                  <a:tcPr anchor="ctr"/>
                </a:tc>
                <a:tc>
                  <a:txBody>
                    <a:bodyPr/>
                    <a:lstStyle/>
                    <a:p>
                      <a:pPr algn="ctr"/>
                      <a:r>
                        <a:rPr lang="en-US" sz="1400" dirty="0"/>
                        <a:t>2.88 D</a:t>
                      </a:r>
                    </a:p>
                  </a:txBody>
                  <a:tcPr anchor="ctr"/>
                </a:tc>
                <a:extLst>
                  <a:ext uri="{0D108BD9-81ED-4DB2-BD59-A6C34878D82A}">
                    <a16:rowId xmlns:a16="http://schemas.microsoft.com/office/drawing/2014/main" val="491223790"/>
                  </a:ext>
                </a:extLst>
              </a:tr>
            </a:tbl>
          </a:graphicData>
        </a:graphic>
      </p:graphicFrame>
    </p:spTree>
    <p:extLst>
      <p:ext uri="{BB962C8B-B14F-4D97-AF65-F5344CB8AC3E}">
        <p14:creationId xmlns:p14="http://schemas.microsoft.com/office/powerpoint/2010/main" val="318777388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713D32-20DC-DC43-42BA-509AB9EAB2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E822AF-D69A-DA71-3360-B59634AD99B6}"/>
              </a:ext>
            </a:extLst>
          </p:cNvPr>
          <p:cNvSpPr>
            <a:spLocks noGrp="1"/>
          </p:cNvSpPr>
          <p:nvPr>
            <p:ph type="title"/>
          </p:nvPr>
        </p:nvSpPr>
        <p:spPr>
          <a:xfrm>
            <a:off x="324389" y="202996"/>
            <a:ext cx="8421512" cy="830997"/>
          </a:xfrm>
        </p:spPr>
        <p:txBody>
          <a:bodyPr/>
          <a:lstStyle/>
          <a:p>
            <a:r>
              <a:rPr lang="en-US" dirty="0"/>
              <a:t>London Dispersion Forces</a:t>
            </a:r>
          </a:p>
        </p:txBody>
      </p:sp>
      <p:sp>
        <p:nvSpPr>
          <p:cNvPr id="3" name="Content Placeholder 2">
            <a:extLst>
              <a:ext uri="{FF2B5EF4-FFF2-40B4-BE49-F238E27FC236}">
                <a16:creationId xmlns:a16="http://schemas.microsoft.com/office/drawing/2014/main" id="{95AFE295-A7B5-1BD7-95B6-0E70082CFE91}"/>
              </a:ext>
            </a:extLst>
          </p:cNvPr>
          <p:cNvSpPr>
            <a:spLocks noGrp="1"/>
          </p:cNvSpPr>
          <p:nvPr>
            <p:ph idx="1"/>
          </p:nvPr>
        </p:nvSpPr>
        <p:spPr>
          <a:xfrm>
            <a:off x="372533" y="1033993"/>
            <a:ext cx="8387645" cy="3080807"/>
          </a:xfrm>
        </p:spPr>
        <p:txBody>
          <a:bodyPr/>
          <a:lstStyle/>
          <a:p>
            <a:pPr lvl="1"/>
            <a:r>
              <a:rPr lang="en-US" sz="1800" dirty="0"/>
              <a:t>What explains how </a:t>
            </a:r>
            <a:r>
              <a:rPr lang="en-US" sz="1800" dirty="0">
                <a:solidFill>
                  <a:srgbClr val="FFFF00"/>
                </a:solidFill>
              </a:rPr>
              <a:t>nonpolar molecules </a:t>
            </a:r>
            <a:r>
              <a:rPr lang="en-US" sz="1800" dirty="0"/>
              <a:t>(</a:t>
            </a:r>
            <a:r>
              <a:rPr lang="en-US" sz="1800" dirty="0">
                <a:solidFill>
                  <a:schemeClr val="accent1">
                    <a:lumMod val="60000"/>
                    <a:lumOff val="40000"/>
                  </a:schemeClr>
                </a:solidFill>
              </a:rPr>
              <a:t>bromine</a:t>
            </a:r>
            <a:r>
              <a:rPr lang="en-US" sz="1800" dirty="0"/>
              <a:t> [</a:t>
            </a:r>
            <a:r>
              <a:rPr lang="en-US" sz="1800" dirty="0">
                <a:solidFill>
                  <a:schemeClr val="accent1">
                    <a:lumMod val="60000"/>
                    <a:lumOff val="40000"/>
                  </a:schemeClr>
                </a:solidFill>
              </a:rPr>
              <a:t>Br</a:t>
            </a:r>
            <a:r>
              <a:rPr lang="en-US" sz="1800" baseline="-25000" dirty="0">
                <a:solidFill>
                  <a:schemeClr val="accent1">
                    <a:lumMod val="60000"/>
                    <a:lumOff val="40000"/>
                  </a:schemeClr>
                </a:solidFill>
              </a:rPr>
              <a:t>2</a:t>
            </a:r>
            <a:r>
              <a:rPr lang="en-US" sz="1800" dirty="0"/>
              <a:t>], </a:t>
            </a:r>
            <a:r>
              <a:rPr lang="en-US" sz="1800" dirty="0">
                <a:solidFill>
                  <a:schemeClr val="accent1">
                    <a:lumMod val="60000"/>
                    <a:lumOff val="40000"/>
                  </a:schemeClr>
                </a:solidFill>
              </a:rPr>
              <a:t>benzene</a:t>
            </a:r>
            <a:r>
              <a:rPr lang="en-US" sz="1800" dirty="0"/>
              <a:t> [</a:t>
            </a:r>
            <a:r>
              <a:rPr lang="en-US" sz="1800" dirty="0">
                <a:solidFill>
                  <a:schemeClr val="accent1">
                    <a:lumMod val="60000"/>
                    <a:lumOff val="40000"/>
                  </a:schemeClr>
                </a:solidFill>
              </a:rPr>
              <a:t>C</a:t>
            </a:r>
            <a:r>
              <a:rPr lang="en-US" sz="1800" baseline="-25000" dirty="0">
                <a:solidFill>
                  <a:schemeClr val="accent1">
                    <a:lumMod val="60000"/>
                    <a:lumOff val="40000"/>
                  </a:schemeClr>
                </a:solidFill>
              </a:rPr>
              <a:t>6</a:t>
            </a:r>
            <a:r>
              <a:rPr lang="en-US" sz="1800" dirty="0">
                <a:solidFill>
                  <a:schemeClr val="accent1">
                    <a:lumMod val="60000"/>
                    <a:lumOff val="40000"/>
                  </a:schemeClr>
                </a:solidFill>
              </a:rPr>
              <a:t>H</a:t>
            </a:r>
            <a:r>
              <a:rPr lang="en-US" sz="1800" baseline="-25000" dirty="0">
                <a:solidFill>
                  <a:schemeClr val="accent1">
                    <a:lumMod val="60000"/>
                    <a:lumOff val="40000"/>
                  </a:schemeClr>
                </a:solidFill>
              </a:rPr>
              <a:t>6</a:t>
            </a:r>
            <a:r>
              <a:rPr lang="en-US" sz="1800" dirty="0"/>
              <a:t>], </a:t>
            </a:r>
            <a:r>
              <a:rPr lang="en-US" sz="1800" dirty="0">
                <a:solidFill>
                  <a:schemeClr val="accent1">
                    <a:lumMod val="60000"/>
                    <a:lumOff val="40000"/>
                  </a:schemeClr>
                </a:solidFill>
              </a:rPr>
              <a:t>hexane</a:t>
            </a:r>
            <a:r>
              <a:rPr lang="en-US" sz="1800" dirty="0"/>
              <a:t> [</a:t>
            </a:r>
            <a:r>
              <a:rPr lang="en-US" sz="1800" dirty="0">
                <a:solidFill>
                  <a:schemeClr val="accent1">
                    <a:lumMod val="60000"/>
                    <a:lumOff val="40000"/>
                  </a:schemeClr>
                </a:solidFill>
              </a:rPr>
              <a:t>C</a:t>
            </a:r>
            <a:r>
              <a:rPr lang="en-US" sz="1800" baseline="-25000" dirty="0">
                <a:solidFill>
                  <a:schemeClr val="accent1">
                    <a:lumMod val="60000"/>
                    <a:lumOff val="40000"/>
                  </a:schemeClr>
                </a:solidFill>
              </a:rPr>
              <a:t>6</a:t>
            </a:r>
            <a:r>
              <a:rPr lang="en-US" sz="1800" dirty="0">
                <a:solidFill>
                  <a:schemeClr val="accent1">
                    <a:lumMod val="60000"/>
                    <a:lumOff val="40000"/>
                  </a:schemeClr>
                </a:solidFill>
              </a:rPr>
              <a:t>H</a:t>
            </a:r>
            <a:r>
              <a:rPr lang="en-US" sz="1800" baseline="-25000" dirty="0">
                <a:solidFill>
                  <a:schemeClr val="accent1">
                    <a:lumMod val="60000"/>
                    <a:lumOff val="40000"/>
                  </a:schemeClr>
                </a:solidFill>
              </a:rPr>
              <a:t>12</a:t>
            </a:r>
            <a:r>
              <a:rPr lang="en-US" sz="1800" dirty="0"/>
              <a:t>]) can be liquids at room temperature (instead of gases)</a:t>
            </a:r>
          </a:p>
          <a:p>
            <a:pPr lvl="1"/>
            <a:r>
              <a:rPr lang="en-US" sz="1800" dirty="0"/>
              <a:t>Why are </a:t>
            </a:r>
            <a:r>
              <a:rPr lang="en-US" sz="1800" dirty="0">
                <a:solidFill>
                  <a:schemeClr val="accent1">
                    <a:lumMod val="60000"/>
                    <a:lumOff val="40000"/>
                  </a:schemeClr>
                </a:solidFill>
              </a:rPr>
              <a:t>iodine</a:t>
            </a:r>
            <a:r>
              <a:rPr lang="en-US" sz="1800" dirty="0"/>
              <a:t> [</a:t>
            </a:r>
            <a:r>
              <a:rPr lang="en-US" sz="1800" dirty="0">
                <a:solidFill>
                  <a:schemeClr val="accent1">
                    <a:lumMod val="60000"/>
                    <a:lumOff val="40000"/>
                  </a:schemeClr>
                </a:solidFill>
              </a:rPr>
              <a:t>I</a:t>
            </a:r>
            <a:r>
              <a:rPr lang="en-US" sz="1800" baseline="-25000" dirty="0">
                <a:solidFill>
                  <a:schemeClr val="accent1">
                    <a:lumMod val="60000"/>
                    <a:lumOff val="40000"/>
                  </a:schemeClr>
                </a:solidFill>
              </a:rPr>
              <a:t>2</a:t>
            </a:r>
            <a:r>
              <a:rPr lang="en-US" sz="1800" dirty="0"/>
              <a:t>] and </a:t>
            </a:r>
            <a:r>
              <a:rPr lang="en-US" sz="1800" dirty="0">
                <a:solidFill>
                  <a:schemeClr val="accent1">
                    <a:lumMod val="60000"/>
                    <a:lumOff val="40000"/>
                  </a:schemeClr>
                </a:solidFill>
              </a:rPr>
              <a:t>naphthalene</a:t>
            </a:r>
            <a:r>
              <a:rPr lang="en-US" sz="1800" dirty="0"/>
              <a:t> solids?</a:t>
            </a:r>
          </a:p>
          <a:p>
            <a:r>
              <a:rPr lang="en-US" sz="2200" dirty="0"/>
              <a:t>1930: London proposes theory that </a:t>
            </a:r>
            <a:r>
              <a:rPr lang="en-US" sz="2200" dirty="0">
                <a:solidFill>
                  <a:srgbClr val="FFC000"/>
                </a:solidFill>
              </a:rPr>
              <a:t>electron distributions in atoms</a:t>
            </a:r>
            <a:r>
              <a:rPr lang="en-US" sz="2200" dirty="0"/>
              <a:t> and </a:t>
            </a:r>
            <a:r>
              <a:rPr lang="en-US" sz="2200" dirty="0">
                <a:solidFill>
                  <a:srgbClr val="FFC000"/>
                </a:solidFill>
              </a:rPr>
              <a:t>nonpolar molecules </a:t>
            </a:r>
            <a:r>
              <a:rPr lang="en-US" sz="2200" dirty="0"/>
              <a:t>result in </a:t>
            </a:r>
            <a:r>
              <a:rPr lang="en-US" sz="2200" dirty="0">
                <a:solidFill>
                  <a:srgbClr val="FFFF00"/>
                </a:solidFill>
              </a:rPr>
              <a:t>short-lived instantaneous dipole moments</a:t>
            </a:r>
            <a:r>
              <a:rPr lang="en-US" sz="2200" dirty="0"/>
              <a:t>, creating </a:t>
            </a:r>
            <a:r>
              <a:rPr lang="en-US" sz="2200" b="1" dirty="0">
                <a:solidFill>
                  <a:srgbClr val="00FF00"/>
                </a:solidFill>
              </a:rPr>
              <a:t>momentary attractive forces</a:t>
            </a:r>
            <a:r>
              <a:rPr lang="en-US" sz="2200" dirty="0"/>
              <a:t> in </a:t>
            </a:r>
            <a:r>
              <a:rPr lang="en-US" sz="2200" dirty="0">
                <a:solidFill>
                  <a:schemeClr val="accent1">
                    <a:lumMod val="60000"/>
                    <a:lumOff val="40000"/>
                  </a:schemeClr>
                </a:solidFill>
              </a:rPr>
              <a:t>nonpolar molecules</a:t>
            </a:r>
          </a:p>
        </p:txBody>
      </p:sp>
      <p:sp>
        <p:nvSpPr>
          <p:cNvPr id="4" name="Slide Number Placeholder 3">
            <a:extLst>
              <a:ext uri="{FF2B5EF4-FFF2-40B4-BE49-F238E27FC236}">
                <a16:creationId xmlns:a16="http://schemas.microsoft.com/office/drawing/2014/main" id="{B08EB756-CB1F-D239-5F29-21D0F228E372}"/>
              </a:ext>
            </a:extLst>
          </p:cNvPr>
          <p:cNvSpPr>
            <a:spLocks noGrp="1"/>
          </p:cNvSpPr>
          <p:nvPr>
            <p:ph type="sldNum" sz="quarter" idx="10"/>
          </p:nvPr>
        </p:nvSpPr>
        <p:spPr/>
        <p:txBody>
          <a:bodyPr/>
          <a:lstStyle/>
          <a:p>
            <a:fld id="{5B6962B3-FD4C-44AA-AB11-79423C828F3E}" type="slidenum">
              <a:rPr lang="en-US" smtClean="0"/>
              <a:pPr/>
              <a:t>77</a:t>
            </a:fld>
            <a:endParaRPr lang="en-US" dirty="0"/>
          </a:p>
        </p:txBody>
      </p:sp>
      <p:pic>
        <p:nvPicPr>
          <p:cNvPr id="6" name="Picture 5">
            <a:extLst>
              <a:ext uri="{FF2B5EF4-FFF2-40B4-BE49-F238E27FC236}">
                <a16:creationId xmlns:a16="http://schemas.microsoft.com/office/drawing/2014/main" id="{571D5D96-F876-6A7E-1CE7-4DC817D410FF}"/>
              </a:ext>
            </a:extLst>
          </p:cNvPr>
          <p:cNvPicPr>
            <a:picLocks noChangeAspect="1"/>
          </p:cNvPicPr>
          <p:nvPr/>
        </p:nvPicPr>
        <p:blipFill>
          <a:blip r:embed="rId2"/>
          <a:stretch>
            <a:fillRect/>
          </a:stretch>
        </p:blipFill>
        <p:spPr>
          <a:xfrm>
            <a:off x="1227936" y="4075575"/>
            <a:ext cx="6676837" cy="2337925"/>
          </a:xfrm>
          <a:prstGeom prst="rect">
            <a:avLst/>
          </a:prstGeom>
        </p:spPr>
      </p:pic>
    </p:spTree>
    <p:extLst>
      <p:ext uri="{BB962C8B-B14F-4D97-AF65-F5344CB8AC3E}">
        <p14:creationId xmlns:p14="http://schemas.microsoft.com/office/powerpoint/2010/main" val="8710271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6CF6B-CDDA-E29B-80FB-6906F0E6AF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8C52AD-C2F2-E5E6-4D83-E3F8F0C2B778}"/>
              </a:ext>
            </a:extLst>
          </p:cNvPr>
          <p:cNvSpPr>
            <a:spLocks noGrp="1"/>
          </p:cNvSpPr>
          <p:nvPr>
            <p:ph type="title"/>
          </p:nvPr>
        </p:nvSpPr>
        <p:spPr>
          <a:xfrm>
            <a:off x="355599" y="135968"/>
            <a:ext cx="8421512" cy="830997"/>
          </a:xfrm>
        </p:spPr>
        <p:txBody>
          <a:bodyPr/>
          <a:lstStyle/>
          <a:p>
            <a:r>
              <a:rPr lang="en-US" dirty="0"/>
              <a:t>London Dispersion Forces</a:t>
            </a:r>
          </a:p>
        </p:txBody>
      </p:sp>
      <p:sp>
        <p:nvSpPr>
          <p:cNvPr id="3" name="Content Placeholder 2">
            <a:extLst>
              <a:ext uri="{FF2B5EF4-FFF2-40B4-BE49-F238E27FC236}">
                <a16:creationId xmlns:a16="http://schemas.microsoft.com/office/drawing/2014/main" id="{EF662072-2FFC-EA6E-4190-5D795CED9507}"/>
              </a:ext>
            </a:extLst>
          </p:cNvPr>
          <p:cNvSpPr>
            <a:spLocks noGrp="1"/>
          </p:cNvSpPr>
          <p:nvPr>
            <p:ph idx="1"/>
          </p:nvPr>
        </p:nvSpPr>
        <p:spPr>
          <a:xfrm>
            <a:off x="355599" y="966964"/>
            <a:ext cx="4451497" cy="5657953"/>
          </a:xfrm>
        </p:spPr>
        <p:txBody>
          <a:bodyPr/>
          <a:lstStyle/>
          <a:p>
            <a:r>
              <a:rPr lang="en-US" sz="2200" dirty="0"/>
              <a:t>These forces occur because the </a:t>
            </a:r>
            <a:r>
              <a:rPr lang="en-US" sz="2200" dirty="0">
                <a:solidFill>
                  <a:srgbClr val="00FF00"/>
                </a:solidFill>
              </a:rPr>
              <a:t>electric charge points </a:t>
            </a:r>
            <a:r>
              <a:rPr lang="en-US" sz="2200" dirty="0"/>
              <a:t>are </a:t>
            </a:r>
            <a:r>
              <a:rPr lang="en-US" sz="2200" dirty="0">
                <a:solidFill>
                  <a:srgbClr val="FFFF00"/>
                </a:solidFill>
              </a:rPr>
              <a:t>constantly in motion</a:t>
            </a:r>
            <a:r>
              <a:rPr lang="en-US" sz="2200" dirty="0"/>
              <a:t>, </a:t>
            </a:r>
            <a:r>
              <a:rPr lang="en-US" sz="2200" dirty="0">
                <a:solidFill>
                  <a:srgbClr val="FFFF00"/>
                </a:solidFill>
              </a:rPr>
              <a:t>shifting</a:t>
            </a:r>
            <a:r>
              <a:rPr lang="en-US" sz="2200" dirty="0"/>
              <a:t> or </a:t>
            </a:r>
            <a:r>
              <a:rPr lang="en-US" sz="2200" dirty="0">
                <a:solidFill>
                  <a:srgbClr val="FFFF00"/>
                </a:solidFill>
              </a:rPr>
              <a:t>moving</a:t>
            </a:r>
            <a:r>
              <a:rPr lang="en-US" sz="2200" dirty="0"/>
              <a:t> in space in way that creates a time-based (instant) polarity, a </a:t>
            </a:r>
            <a:r>
              <a:rPr lang="en-US" sz="2200" dirty="0">
                <a:solidFill>
                  <a:srgbClr val="FFFF00"/>
                </a:solidFill>
              </a:rPr>
              <a:t>dipole moment</a:t>
            </a:r>
          </a:p>
          <a:p>
            <a:r>
              <a:rPr lang="en-US" sz="2200" dirty="0"/>
              <a:t>This can cause an </a:t>
            </a:r>
            <a:r>
              <a:rPr lang="en-US" sz="2200" b="1" dirty="0">
                <a:solidFill>
                  <a:srgbClr val="00FF00"/>
                </a:solidFill>
              </a:rPr>
              <a:t>induced dipole</a:t>
            </a:r>
            <a:r>
              <a:rPr lang="en-US" sz="2200" dirty="0"/>
              <a:t> in an adjacent (nearby located) atom or molecule, creating an attraction or repulsion</a:t>
            </a:r>
          </a:p>
          <a:p>
            <a:r>
              <a:rPr lang="en-US" sz="2200" dirty="0"/>
              <a:t>And this can propagate to another atom or molecule in these instantaneous ways</a:t>
            </a:r>
          </a:p>
        </p:txBody>
      </p:sp>
      <p:sp>
        <p:nvSpPr>
          <p:cNvPr id="4" name="Slide Number Placeholder 3">
            <a:extLst>
              <a:ext uri="{FF2B5EF4-FFF2-40B4-BE49-F238E27FC236}">
                <a16:creationId xmlns:a16="http://schemas.microsoft.com/office/drawing/2014/main" id="{C13E4F9E-6646-6532-9952-40D7FF223E86}"/>
              </a:ext>
            </a:extLst>
          </p:cNvPr>
          <p:cNvSpPr>
            <a:spLocks noGrp="1"/>
          </p:cNvSpPr>
          <p:nvPr>
            <p:ph type="sldNum" sz="quarter" idx="10"/>
          </p:nvPr>
        </p:nvSpPr>
        <p:spPr/>
        <p:txBody>
          <a:bodyPr/>
          <a:lstStyle/>
          <a:p>
            <a:fld id="{5B6962B3-FD4C-44AA-AB11-79423C828F3E}" type="slidenum">
              <a:rPr lang="en-US" smtClean="0"/>
              <a:pPr/>
              <a:t>78</a:t>
            </a:fld>
            <a:endParaRPr lang="en-US" dirty="0"/>
          </a:p>
        </p:txBody>
      </p:sp>
      <p:pic>
        <p:nvPicPr>
          <p:cNvPr id="7" name="Picture 6">
            <a:extLst>
              <a:ext uri="{FF2B5EF4-FFF2-40B4-BE49-F238E27FC236}">
                <a16:creationId xmlns:a16="http://schemas.microsoft.com/office/drawing/2014/main" id="{597DDCE2-A73C-22E2-8D56-AF38830ADAAA}"/>
              </a:ext>
            </a:extLst>
          </p:cNvPr>
          <p:cNvPicPr>
            <a:picLocks noChangeAspect="1"/>
          </p:cNvPicPr>
          <p:nvPr/>
        </p:nvPicPr>
        <p:blipFill>
          <a:blip r:embed="rId2"/>
          <a:stretch>
            <a:fillRect/>
          </a:stretch>
        </p:blipFill>
        <p:spPr>
          <a:xfrm>
            <a:off x="4807096" y="1604680"/>
            <a:ext cx="4254354" cy="4126865"/>
          </a:xfrm>
          <a:prstGeom prst="rect">
            <a:avLst/>
          </a:prstGeom>
        </p:spPr>
      </p:pic>
    </p:spTree>
    <p:extLst>
      <p:ext uri="{BB962C8B-B14F-4D97-AF65-F5344CB8AC3E}">
        <p14:creationId xmlns:p14="http://schemas.microsoft.com/office/powerpoint/2010/main" val="312143350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5124B6-646B-5CB6-A88C-72BFE54DA9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2C023E-A69D-0317-24FF-07043A523861}"/>
              </a:ext>
            </a:extLst>
          </p:cNvPr>
          <p:cNvSpPr>
            <a:spLocks noGrp="1"/>
          </p:cNvSpPr>
          <p:nvPr>
            <p:ph type="title"/>
          </p:nvPr>
        </p:nvSpPr>
        <p:spPr>
          <a:xfrm>
            <a:off x="355599" y="135968"/>
            <a:ext cx="8421512" cy="830997"/>
          </a:xfrm>
        </p:spPr>
        <p:txBody>
          <a:bodyPr/>
          <a:lstStyle/>
          <a:p>
            <a:r>
              <a:rPr lang="en-US" dirty="0"/>
              <a:t>London Dispersion Forces</a:t>
            </a:r>
          </a:p>
        </p:txBody>
      </p:sp>
      <p:sp>
        <p:nvSpPr>
          <p:cNvPr id="3" name="Content Placeholder 2">
            <a:extLst>
              <a:ext uri="{FF2B5EF4-FFF2-40B4-BE49-F238E27FC236}">
                <a16:creationId xmlns:a16="http://schemas.microsoft.com/office/drawing/2014/main" id="{5E3870C0-F84F-C838-F6FA-AED1DE2F03D5}"/>
              </a:ext>
            </a:extLst>
          </p:cNvPr>
          <p:cNvSpPr>
            <a:spLocks noGrp="1"/>
          </p:cNvSpPr>
          <p:nvPr>
            <p:ph idx="1"/>
          </p:nvPr>
        </p:nvSpPr>
        <p:spPr>
          <a:xfrm>
            <a:off x="355599" y="966964"/>
            <a:ext cx="8295342" cy="5657953"/>
          </a:xfrm>
        </p:spPr>
        <p:txBody>
          <a:bodyPr/>
          <a:lstStyle/>
          <a:p>
            <a:r>
              <a:rPr lang="en-US" dirty="0"/>
              <a:t>Support for the theory of these forces can be seen in the noble gases</a:t>
            </a:r>
          </a:p>
          <a:p>
            <a:r>
              <a:rPr lang="en-US" dirty="0"/>
              <a:t>The element </a:t>
            </a:r>
            <a:r>
              <a:rPr lang="en-US" dirty="0">
                <a:solidFill>
                  <a:srgbClr val="00FF00"/>
                </a:solidFill>
              </a:rPr>
              <a:t>xenon</a:t>
            </a:r>
            <a:r>
              <a:rPr lang="en-US" dirty="0"/>
              <a:t> (</a:t>
            </a:r>
            <a:r>
              <a:rPr lang="en-US" dirty="0">
                <a:solidFill>
                  <a:srgbClr val="00FF00"/>
                </a:solidFill>
              </a:rPr>
              <a:t>Xe</a:t>
            </a:r>
            <a:r>
              <a:rPr lang="en-US" dirty="0"/>
              <a:t>) boils at </a:t>
            </a:r>
            <a:r>
              <a:rPr lang="en-US" dirty="0">
                <a:solidFill>
                  <a:srgbClr val="FFC000"/>
                </a:solidFill>
              </a:rPr>
              <a:t>–108.1°C </a:t>
            </a:r>
            <a:r>
              <a:rPr lang="en-US" dirty="0"/>
              <a:t>and </a:t>
            </a:r>
            <a:r>
              <a:rPr lang="en-US" dirty="0">
                <a:solidFill>
                  <a:srgbClr val="00FF00"/>
                </a:solidFill>
              </a:rPr>
              <a:t>helium</a:t>
            </a:r>
            <a:r>
              <a:rPr lang="en-US" dirty="0"/>
              <a:t> (</a:t>
            </a:r>
            <a:r>
              <a:rPr lang="en-US" dirty="0">
                <a:solidFill>
                  <a:srgbClr val="00FF00"/>
                </a:solidFill>
              </a:rPr>
              <a:t>He</a:t>
            </a:r>
            <a:r>
              <a:rPr lang="en-US" dirty="0"/>
              <a:t>) boils at </a:t>
            </a:r>
            <a:r>
              <a:rPr lang="en-US" dirty="0">
                <a:solidFill>
                  <a:srgbClr val="FFC000"/>
                </a:solidFill>
              </a:rPr>
              <a:t>–269°C</a:t>
            </a:r>
          </a:p>
          <a:p>
            <a:r>
              <a:rPr lang="en-US" b="1" dirty="0">
                <a:solidFill>
                  <a:srgbClr val="00FF00"/>
                </a:solidFill>
              </a:rPr>
              <a:t>He</a:t>
            </a:r>
            <a:r>
              <a:rPr lang="en-US" dirty="0"/>
              <a:t> is a very small atom with a </a:t>
            </a:r>
            <a:r>
              <a:rPr lang="en-US" dirty="0">
                <a:solidFill>
                  <a:schemeClr val="accent1">
                    <a:lumMod val="60000"/>
                    <a:lumOff val="40000"/>
                  </a:schemeClr>
                </a:solidFill>
              </a:rPr>
              <a:t>1s</a:t>
            </a:r>
            <a:r>
              <a:rPr lang="en-US" baseline="30000" dirty="0">
                <a:solidFill>
                  <a:schemeClr val="accent1">
                    <a:lumMod val="60000"/>
                    <a:lumOff val="40000"/>
                  </a:schemeClr>
                </a:solidFill>
              </a:rPr>
              <a:t>2</a:t>
            </a:r>
            <a:r>
              <a:rPr lang="en-US" dirty="0"/>
              <a:t> </a:t>
            </a:r>
            <a:r>
              <a:rPr lang="en-US" dirty="0">
                <a:solidFill>
                  <a:srgbClr val="FFFF00"/>
                </a:solidFill>
              </a:rPr>
              <a:t>two</a:t>
            </a:r>
            <a:r>
              <a:rPr lang="en-US" dirty="0"/>
              <a:t>-electron configuration. In sharp contrast, </a:t>
            </a:r>
            <a:r>
              <a:rPr lang="en-US" b="1" dirty="0">
                <a:solidFill>
                  <a:srgbClr val="00FF00"/>
                </a:solidFill>
              </a:rPr>
              <a:t>Xe</a:t>
            </a:r>
            <a:r>
              <a:rPr lang="en-US" dirty="0"/>
              <a:t> is much larger with </a:t>
            </a:r>
            <a:r>
              <a:rPr lang="en-US" dirty="0">
                <a:solidFill>
                  <a:srgbClr val="FFFF00"/>
                </a:solidFill>
              </a:rPr>
              <a:t>54</a:t>
            </a:r>
            <a:r>
              <a:rPr lang="en-US" dirty="0"/>
              <a:t> electrons: </a:t>
            </a:r>
            <a:r>
              <a:rPr lang="en-US" dirty="0">
                <a:solidFill>
                  <a:schemeClr val="accent1">
                    <a:lumMod val="60000"/>
                    <a:lumOff val="40000"/>
                  </a:schemeClr>
                </a:solidFill>
              </a:rPr>
              <a:t>1s² 2s² 2p⁶ 3s² 3p⁶ 4s² 3d¹⁰ 4p⁶ 5s² 4d¹⁰ 5p</a:t>
            </a:r>
            <a:r>
              <a:rPr lang="en-US" baseline="30000" dirty="0">
                <a:solidFill>
                  <a:schemeClr val="accent1">
                    <a:lumMod val="60000"/>
                    <a:lumOff val="40000"/>
                  </a:schemeClr>
                </a:solidFill>
              </a:rPr>
              <a:t>6</a:t>
            </a:r>
          </a:p>
          <a:p>
            <a:r>
              <a:rPr lang="en-US" sz="2000" dirty="0"/>
              <a:t>With all the electrons of </a:t>
            </a:r>
            <a:r>
              <a:rPr lang="en-US" sz="2000" dirty="0">
                <a:solidFill>
                  <a:srgbClr val="FFFF00"/>
                </a:solidFill>
              </a:rPr>
              <a:t>Xe</a:t>
            </a:r>
            <a:r>
              <a:rPr lang="en-US" sz="2000" dirty="0"/>
              <a:t> especially some distance from the nucleus, it is possible to create </a:t>
            </a:r>
            <a:r>
              <a:rPr lang="en-US" sz="2000" dirty="0">
                <a:solidFill>
                  <a:srgbClr val="00FF00"/>
                </a:solidFill>
              </a:rPr>
              <a:t>induced</a:t>
            </a:r>
            <a:r>
              <a:rPr lang="en-US" sz="2000" dirty="0"/>
              <a:t> or </a:t>
            </a:r>
            <a:r>
              <a:rPr lang="en-US" sz="2000" dirty="0">
                <a:solidFill>
                  <a:srgbClr val="00FF00"/>
                </a:solidFill>
              </a:rPr>
              <a:t>instantaneous</a:t>
            </a:r>
            <a:r>
              <a:rPr lang="en-US" sz="2000" dirty="0"/>
              <a:t> </a:t>
            </a:r>
            <a:r>
              <a:rPr lang="en-US" sz="2000" dirty="0">
                <a:solidFill>
                  <a:srgbClr val="00FF00"/>
                </a:solidFill>
              </a:rPr>
              <a:t>dipoles</a:t>
            </a:r>
            <a:r>
              <a:rPr lang="en-US" sz="2000" dirty="0"/>
              <a:t> in </a:t>
            </a:r>
            <a:r>
              <a:rPr lang="en-US" sz="2000" dirty="0">
                <a:solidFill>
                  <a:srgbClr val="FFFF00"/>
                </a:solidFill>
              </a:rPr>
              <a:t>Xe</a:t>
            </a:r>
            <a:r>
              <a:rPr lang="en-US" sz="2000" dirty="0"/>
              <a:t> atoms which can cause an </a:t>
            </a:r>
            <a:r>
              <a:rPr lang="en-US" sz="2000" dirty="0">
                <a:solidFill>
                  <a:schemeClr val="accent1">
                    <a:lumMod val="60000"/>
                    <a:lumOff val="40000"/>
                  </a:schemeClr>
                </a:solidFill>
              </a:rPr>
              <a:t>attraction</a:t>
            </a:r>
            <a:r>
              <a:rPr lang="en-US" sz="2000" dirty="0"/>
              <a:t> to other </a:t>
            </a:r>
            <a:r>
              <a:rPr lang="en-US" sz="2000" dirty="0">
                <a:solidFill>
                  <a:srgbClr val="FFFF00"/>
                </a:solidFill>
              </a:rPr>
              <a:t>Xe</a:t>
            </a:r>
            <a:r>
              <a:rPr lang="en-US" sz="2000" dirty="0"/>
              <a:t> atoms, and these attractions pull Xe atoms to each other, taking it from a gas to a liquid, compared to He. This is called </a:t>
            </a:r>
            <a:r>
              <a:rPr lang="en-US" sz="2000" b="1" dirty="0">
                <a:solidFill>
                  <a:srgbClr val="FFC000"/>
                </a:solidFill>
              </a:rPr>
              <a:t>polarizability</a:t>
            </a:r>
          </a:p>
          <a:p>
            <a:r>
              <a:rPr lang="en-US" sz="2000" dirty="0"/>
              <a:t>London dispersion forces increase with atomic and molecular size.</a:t>
            </a:r>
          </a:p>
        </p:txBody>
      </p:sp>
      <p:sp>
        <p:nvSpPr>
          <p:cNvPr id="4" name="Slide Number Placeholder 3">
            <a:extLst>
              <a:ext uri="{FF2B5EF4-FFF2-40B4-BE49-F238E27FC236}">
                <a16:creationId xmlns:a16="http://schemas.microsoft.com/office/drawing/2014/main" id="{EBDE30D7-9076-2107-7542-AF266978CCAE}"/>
              </a:ext>
            </a:extLst>
          </p:cNvPr>
          <p:cNvSpPr>
            <a:spLocks noGrp="1"/>
          </p:cNvSpPr>
          <p:nvPr>
            <p:ph type="sldNum" sz="quarter" idx="10"/>
          </p:nvPr>
        </p:nvSpPr>
        <p:spPr/>
        <p:txBody>
          <a:bodyPr/>
          <a:lstStyle/>
          <a:p>
            <a:fld id="{5B6962B3-FD4C-44AA-AB11-79423C828F3E}" type="slidenum">
              <a:rPr lang="en-US" smtClean="0"/>
              <a:pPr/>
              <a:t>79</a:t>
            </a:fld>
            <a:endParaRPr lang="en-US" dirty="0"/>
          </a:p>
        </p:txBody>
      </p:sp>
    </p:spTree>
    <p:extLst>
      <p:ext uri="{BB962C8B-B14F-4D97-AF65-F5344CB8AC3E}">
        <p14:creationId xmlns:p14="http://schemas.microsoft.com/office/powerpoint/2010/main" val="3655194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19AB2-E03E-0C09-7737-5C3ED8C81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5070DA-75A9-6538-105F-9500782CCFBE}"/>
              </a:ext>
            </a:extLst>
          </p:cNvPr>
          <p:cNvSpPr>
            <a:spLocks noGrp="1"/>
          </p:cNvSpPr>
          <p:nvPr>
            <p:ph type="title"/>
          </p:nvPr>
        </p:nvSpPr>
        <p:spPr>
          <a:xfrm>
            <a:off x="355599" y="310445"/>
            <a:ext cx="8421512" cy="584775"/>
          </a:xfrm>
        </p:spPr>
        <p:txBody>
          <a:bodyPr/>
          <a:lstStyle/>
          <a:p>
            <a:r>
              <a:rPr lang="en-US" sz="3200" dirty="0"/>
              <a:t>Wanting To Be Like Noble Gas Elements</a:t>
            </a:r>
          </a:p>
        </p:txBody>
      </p:sp>
      <p:sp>
        <p:nvSpPr>
          <p:cNvPr id="3" name="Content Placeholder 2">
            <a:extLst>
              <a:ext uri="{FF2B5EF4-FFF2-40B4-BE49-F238E27FC236}">
                <a16:creationId xmlns:a16="http://schemas.microsoft.com/office/drawing/2014/main" id="{09345710-4F96-64EB-060D-83D57DC10251}"/>
              </a:ext>
            </a:extLst>
          </p:cNvPr>
          <p:cNvSpPr>
            <a:spLocks noGrp="1"/>
          </p:cNvSpPr>
          <p:nvPr>
            <p:ph idx="1"/>
          </p:nvPr>
        </p:nvSpPr>
        <p:spPr>
          <a:xfrm>
            <a:off x="372533" y="1084006"/>
            <a:ext cx="8387645" cy="1437969"/>
          </a:xfrm>
        </p:spPr>
        <p:txBody>
          <a:bodyPr/>
          <a:lstStyle/>
          <a:p>
            <a:pPr marL="0" indent="0">
              <a:buNone/>
            </a:pPr>
            <a:r>
              <a:rPr lang="en-US" sz="2200" dirty="0"/>
              <a:t>Forming the octet (or duet) by ionization, to be an ionic compound</a:t>
            </a:r>
          </a:p>
        </p:txBody>
      </p:sp>
      <p:pic>
        <p:nvPicPr>
          <p:cNvPr id="7" name="Picture 6">
            <a:extLst>
              <a:ext uri="{FF2B5EF4-FFF2-40B4-BE49-F238E27FC236}">
                <a16:creationId xmlns:a16="http://schemas.microsoft.com/office/drawing/2014/main" id="{331F1543-2DA8-33DD-76B9-FC3532B5FA55}"/>
              </a:ext>
            </a:extLst>
          </p:cNvPr>
          <p:cNvPicPr>
            <a:picLocks noChangeAspect="1"/>
          </p:cNvPicPr>
          <p:nvPr/>
        </p:nvPicPr>
        <p:blipFill>
          <a:blip r:embed="rId2"/>
          <a:stretch>
            <a:fillRect/>
          </a:stretch>
        </p:blipFill>
        <p:spPr>
          <a:xfrm>
            <a:off x="1104899" y="2578200"/>
            <a:ext cx="7138811" cy="4079320"/>
          </a:xfrm>
          <a:prstGeom prst="rect">
            <a:avLst/>
          </a:prstGeom>
        </p:spPr>
      </p:pic>
      <p:sp>
        <p:nvSpPr>
          <p:cNvPr id="4" name="Slide Number Placeholder 3">
            <a:extLst>
              <a:ext uri="{FF2B5EF4-FFF2-40B4-BE49-F238E27FC236}">
                <a16:creationId xmlns:a16="http://schemas.microsoft.com/office/drawing/2014/main" id="{495B2D20-AD79-EB7A-2606-B54D65010675}"/>
              </a:ext>
            </a:extLst>
          </p:cNvPr>
          <p:cNvSpPr>
            <a:spLocks noGrp="1"/>
          </p:cNvSpPr>
          <p:nvPr>
            <p:ph type="sldNum" sz="quarter" idx="10"/>
          </p:nvPr>
        </p:nvSpPr>
        <p:spPr/>
        <p:txBody>
          <a:bodyPr/>
          <a:lstStyle/>
          <a:p>
            <a:fld id="{5B6962B3-FD4C-44AA-AB11-79423C828F3E}" type="slidenum">
              <a:rPr lang="en-US" smtClean="0"/>
              <a:pPr/>
              <a:t>8</a:t>
            </a:fld>
            <a:endParaRPr lang="en-US" dirty="0"/>
          </a:p>
        </p:txBody>
      </p:sp>
    </p:spTree>
    <p:extLst>
      <p:ext uri="{BB962C8B-B14F-4D97-AF65-F5344CB8AC3E}">
        <p14:creationId xmlns:p14="http://schemas.microsoft.com/office/powerpoint/2010/main" val="9119862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83B2E-C45A-7DD0-80D9-C4BD616B6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03AE7-4043-D8BD-D05F-B4BBF74398B4}"/>
              </a:ext>
            </a:extLst>
          </p:cNvPr>
          <p:cNvSpPr>
            <a:spLocks noGrp="1"/>
          </p:cNvSpPr>
          <p:nvPr>
            <p:ph type="title"/>
          </p:nvPr>
        </p:nvSpPr>
        <p:spPr>
          <a:xfrm>
            <a:off x="338666" y="243129"/>
            <a:ext cx="8421512" cy="830997"/>
          </a:xfrm>
        </p:spPr>
        <p:txBody>
          <a:bodyPr/>
          <a:lstStyle/>
          <a:p>
            <a:r>
              <a:rPr lang="en-US" dirty="0"/>
              <a:t>Mass and Surface Area</a:t>
            </a:r>
          </a:p>
        </p:txBody>
      </p:sp>
      <p:sp>
        <p:nvSpPr>
          <p:cNvPr id="3" name="Content Placeholder 2">
            <a:extLst>
              <a:ext uri="{FF2B5EF4-FFF2-40B4-BE49-F238E27FC236}">
                <a16:creationId xmlns:a16="http://schemas.microsoft.com/office/drawing/2014/main" id="{706EFB81-B8B3-D2D9-109D-798A785578D0}"/>
              </a:ext>
            </a:extLst>
          </p:cNvPr>
          <p:cNvSpPr>
            <a:spLocks noGrp="1"/>
          </p:cNvSpPr>
          <p:nvPr>
            <p:ph idx="1"/>
          </p:nvPr>
        </p:nvSpPr>
        <p:spPr>
          <a:xfrm>
            <a:off x="338666" y="1074126"/>
            <a:ext cx="8387645" cy="5215465"/>
          </a:xfrm>
        </p:spPr>
        <p:txBody>
          <a:bodyPr/>
          <a:lstStyle/>
          <a:p>
            <a:r>
              <a:rPr lang="en-US" sz="2000" dirty="0"/>
              <a:t>It should be noted how </a:t>
            </a:r>
            <a:r>
              <a:rPr lang="en-US" sz="2000" b="1" dirty="0">
                <a:solidFill>
                  <a:srgbClr val="00FF00"/>
                </a:solidFill>
              </a:rPr>
              <a:t>mass</a:t>
            </a:r>
            <a:r>
              <a:rPr lang="en-US" sz="2000" dirty="0"/>
              <a:t> of molecules </a:t>
            </a:r>
            <a:r>
              <a:rPr lang="en-US" sz="2000" dirty="0">
                <a:solidFill>
                  <a:srgbClr val="FFFF00"/>
                </a:solidFill>
              </a:rPr>
              <a:t>increases</a:t>
            </a:r>
            <a:r>
              <a:rPr lang="en-US" sz="2000" dirty="0"/>
              <a:t> the tendency to stay as a </a:t>
            </a:r>
            <a:r>
              <a:rPr lang="en-US" sz="2000" dirty="0">
                <a:solidFill>
                  <a:schemeClr val="accent1">
                    <a:lumMod val="60000"/>
                    <a:lumOff val="40000"/>
                  </a:schemeClr>
                </a:solidFill>
              </a:rPr>
              <a:t>liquid</a:t>
            </a:r>
            <a:r>
              <a:rPr lang="en-US" sz="2000" dirty="0"/>
              <a:t> as opposed to a </a:t>
            </a:r>
            <a:r>
              <a:rPr lang="en-US" sz="2000" dirty="0">
                <a:solidFill>
                  <a:schemeClr val="accent1">
                    <a:lumMod val="60000"/>
                    <a:lumOff val="40000"/>
                  </a:schemeClr>
                </a:solidFill>
              </a:rPr>
              <a:t>gas </a:t>
            </a:r>
            <a:r>
              <a:rPr lang="en-US" sz="2000" dirty="0"/>
              <a:t>(affects boiling point)</a:t>
            </a:r>
          </a:p>
          <a:p>
            <a:r>
              <a:rPr lang="en-US" sz="2000" dirty="0"/>
              <a:t>Also molecules as shapes have a </a:t>
            </a:r>
            <a:r>
              <a:rPr lang="en-US" sz="2000" b="1" dirty="0">
                <a:solidFill>
                  <a:srgbClr val="00FF00"/>
                </a:solidFill>
              </a:rPr>
              <a:t>surface area</a:t>
            </a:r>
            <a:r>
              <a:rPr lang="en-US" sz="2000" dirty="0"/>
              <a:t>: more linear molecules will have a higher boiling point because they have more potential for dipole interactions (attractions) along the length of a molecule compared to molecules with a more spherical shape</a:t>
            </a:r>
            <a:br>
              <a:rPr lang="en-US" sz="2000" dirty="0"/>
            </a:br>
            <a:r>
              <a:rPr lang="en-US" sz="2000" dirty="0"/>
              <a:t>having fewer points</a:t>
            </a:r>
            <a:br>
              <a:rPr lang="en-US" sz="2000" dirty="0"/>
            </a:br>
            <a:r>
              <a:rPr lang="en-US" sz="2000" dirty="0"/>
              <a:t>of contact</a:t>
            </a:r>
            <a:br>
              <a:rPr lang="en-US" sz="2000" dirty="0"/>
            </a:br>
            <a:r>
              <a:rPr lang="en-US" sz="2000" dirty="0"/>
              <a:t>(attractions)</a:t>
            </a:r>
            <a:br>
              <a:rPr lang="en-US" sz="2000" dirty="0"/>
            </a:br>
            <a:endParaRPr lang="en-US" sz="2000" dirty="0"/>
          </a:p>
        </p:txBody>
      </p:sp>
      <p:sp>
        <p:nvSpPr>
          <p:cNvPr id="4" name="Slide Number Placeholder 3">
            <a:extLst>
              <a:ext uri="{FF2B5EF4-FFF2-40B4-BE49-F238E27FC236}">
                <a16:creationId xmlns:a16="http://schemas.microsoft.com/office/drawing/2014/main" id="{CC019712-0846-C740-64D0-5722FA78627A}"/>
              </a:ext>
            </a:extLst>
          </p:cNvPr>
          <p:cNvSpPr>
            <a:spLocks noGrp="1"/>
          </p:cNvSpPr>
          <p:nvPr>
            <p:ph type="sldNum" sz="quarter" idx="10"/>
          </p:nvPr>
        </p:nvSpPr>
        <p:spPr/>
        <p:txBody>
          <a:bodyPr/>
          <a:lstStyle/>
          <a:p>
            <a:fld id="{5B6962B3-FD4C-44AA-AB11-79423C828F3E}" type="slidenum">
              <a:rPr lang="en-US" smtClean="0"/>
              <a:pPr/>
              <a:t>80</a:t>
            </a:fld>
            <a:endParaRPr lang="en-US" dirty="0"/>
          </a:p>
        </p:txBody>
      </p:sp>
      <p:pic>
        <p:nvPicPr>
          <p:cNvPr id="6" name="Picture 5">
            <a:extLst>
              <a:ext uri="{FF2B5EF4-FFF2-40B4-BE49-F238E27FC236}">
                <a16:creationId xmlns:a16="http://schemas.microsoft.com/office/drawing/2014/main" id="{3D549C1E-187D-C080-AAD0-4D6ED60B2192}"/>
              </a:ext>
            </a:extLst>
          </p:cNvPr>
          <p:cNvPicPr>
            <a:picLocks noChangeAspect="1"/>
          </p:cNvPicPr>
          <p:nvPr/>
        </p:nvPicPr>
        <p:blipFill>
          <a:blip r:embed="rId2"/>
          <a:stretch>
            <a:fillRect/>
          </a:stretch>
        </p:blipFill>
        <p:spPr>
          <a:xfrm>
            <a:off x="3532094" y="3610761"/>
            <a:ext cx="5337984" cy="2960654"/>
          </a:xfrm>
          <a:prstGeom prst="rect">
            <a:avLst/>
          </a:prstGeom>
        </p:spPr>
      </p:pic>
    </p:spTree>
    <p:extLst>
      <p:ext uri="{BB962C8B-B14F-4D97-AF65-F5344CB8AC3E}">
        <p14:creationId xmlns:p14="http://schemas.microsoft.com/office/powerpoint/2010/main" val="273682413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D17E56-E69C-5BEE-F90B-FB0DFBD3BD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CB40B5-7F93-20FB-1CC7-27DEB2322A4E}"/>
              </a:ext>
            </a:extLst>
          </p:cNvPr>
          <p:cNvSpPr>
            <a:spLocks noGrp="1"/>
          </p:cNvSpPr>
          <p:nvPr>
            <p:ph type="title"/>
          </p:nvPr>
        </p:nvSpPr>
        <p:spPr>
          <a:xfrm>
            <a:off x="338666" y="152910"/>
            <a:ext cx="8421512" cy="830997"/>
          </a:xfrm>
        </p:spPr>
        <p:txBody>
          <a:bodyPr/>
          <a:lstStyle/>
          <a:p>
            <a:r>
              <a:rPr lang="en-US" dirty="0"/>
              <a:t>Summary</a:t>
            </a:r>
          </a:p>
        </p:txBody>
      </p:sp>
      <p:sp>
        <p:nvSpPr>
          <p:cNvPr id="3" name="Content Placeholder 2">
            <a:extLst>
              <a:ext uri="{FF2B5EF4-FFF2-40B4-BE49-F238E27FC236}">
                <a16:creationId xmlns:a16="http://schemas.microsoft.com/office/drawing/2014/main" id="{6A77A7A3-D7A8-C1E5-7DB9-4C8408A45571}"/>
              </a:ext>
            </a:extLst>
          </p:cNvPr>
          <p:cNvSpPr>
            <a:spLocks noGrp="1"/>
          </p:cNvSpPr>
          <p:nvPr>
            <p:ph idx="1"/>
          </p:nvPr>
        </p:nvSpPr>
        <p:spPr>
          <a:xfrm>
            <a:off x="355599" y="983907"/>
            <a:ext cx="8387645" cy="5721183"/>
          </a:xfrm>
        </p:spPr>
        <p:txBody>
          <a:bodyPr/>
          <a:lstStyle/>
          <a:p>
            <a:r>
              <a:rPr lang="en-US" sz="2200" dirty="0"/>
              <a:t>Polar molecules with their dipole moments created by polar bonds between atoms due to electronegativity differences within the molecule will have strong intermolecular interactions that can be observed by many physical properties from gas to liquid to solid states, with melting and boiling point patterns among other properties</a:t>
            </a:r>
          </a:p>
          <a:p>
            <a:r>
              <a:rPr lang="en-US" sz="2200" dirty="0"/>
              <a:t>But even nonpolar molecules with nonpolar atom-atom bonds can show instantaneous induced dipoles because electrons within atoms can be perturbed, and these perturbations and propagate to nearby molecules/atoms, creating intermolecular interactions</a:t>
            </a:r>
          </a:p>
          <a:p>
            <a:r>
              <a:rPr lang="en-US" sz="2200" dirty="0"/>
              <a:t>Suggested viewing this YT video: </a:t>
            </a:r>
            <a:r>
              <a:rPr lang="en-US" sz="2000" dirty="0">
                <a:solidFill>
                  <a:srgbClr val="FFC000"/>
                </a:solidFill>
              </a:rPr>
              <a:t>https://www.youtube.com/watch?v=RCRTcIEQ-Hk</a:t>
            </a:r>
            <a:endParaRPr lang="en-US" sz="2200" dirty="0">
              <a:solidFill>
                <a:srgbClr val="FFC000"/>
              </a:solidFill>
            </a:endParaRPr>
          </a:p>
        </p:txBody>
      </p:sp>
      <p:sp>
        <p:nvSpPr>
          <p:cNvPr id="4" name="Slide Number Placeholder 3">
            <a:extLst>
              <a:ext uri="{FF2B5EF4-FFF2-40B4-BE49-F238E27FC236}">
                <a16:creationId xmlns:a16="http://schemas.microsoft.com/office/drawing/2014/main" id="{C844C400-EBE4-93FB-BA0E-832B3E7C4A8B}"/>
              </a:ext>
            </a:extLst>
          </p:cNvPr>
          <p:cNvSpPr>
            <a:spLocks noGrp="1"/>
          </p:cNvSpPr>
          <p:nvPr>
            <p:ph type="sldNum" sz="quarter" idx="10"/>
          </p:nvPr>
        </p:nvSpPr>
        <p:spPr/>
        <p:txBody>
          <a:bodyPr/>
          <a:lstStyle/>
          <a:p>
            <a:fld id="{5B6962B3-FD4C-44AA-AB11-79423C828F3E}" type="slidenum">
              <a:rPr lang="en-US" smtClean="0"/>
              <a:pPr/>
              <a:t>81</a:t>
            </a:fld>
            <a:endParaRPr lang="en-US" dirty="0"/>
          </a:p>
        </p:txBody>
      </p:sp>
    </p:spTree>
    <p:extLst>
      <p:ext uri="{BB962C8B-B14F-4D97-AF65-F5344CB8AC3E}">
        <p14:creationId xmlns:p14="http://schemas.microsoft.com/office/powerpoint/2010/main" val="4184444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93A0C-48F1-BA96-1F1A-A67D4DAC95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9902E5-E8DC-1602-AB41-DC8A3205F166}"/>
              </a:ext>
            </a:extLst>
          </p:cNvPr>
          <p:cNvSpPr>
            <a:spLocks noGrp="1"/>
          </p:cNvSpPr>
          <p:nvPr>
            <p:ph type="title"/>
          </p:nvPr>
        </p:nvSpPr>
        <p:spPr>
          <a:xfrm>
            <a:off x="338666" y="224484"/>
            <a:ext cx="8421512" cy="830997"/>
          </a:xfrm>
        </p:spPr>
        <p:txBody>
          <a:bodyPr/>
          <a:lstStyle/>
          <a:p>
            <a:r>
              <a:rPr lang="en-US" dirty="0"/>
              <a:t>Hydrogen Bonding</a:t>
            </a:r>
          </a:p>
        </p:txBody>
      </p:sp>
      <p:sp>
        <p:nvSpPr>
          <p:cNvPr id="3" name="Content Placeholder 2">
            <a:extLst>
              <a:ext uri="{FF2B5EF4-FFF2-40B4-BE49-F238E27FC236}">
                <a16:creationId xmlns:a16="http://schemas.microsoft.com/office/drawing/2014/main" id="{8C5D34BA-8389-BEAF-4D63-49EB66B39579}"/>
              </a:ext>
            </a:extLst>
          </p:cNvPr>
          <p:cNvSpPr>
            <a:spLocks noGrp="1"/>
          </p:cNvSpPr>
          <p:nvPr>
            <p:ph idx="1"/>
          </p:nvPr>
        </p:nvSpPr>
        <p:spPr>
          <a:xfrm>
            <a:off x="372533" y="1198035"/>
            <a:ext cx="8387645" cy="5215465"/>
          </a:xfrm>
        </p:spPr>
        <p:txBody>
          <a:bodyPr/>
          <a:lstStyle/>
          <a:p>
            <a:r>
              <a:rPr lang="en-US" sz="2200" dirty="0"/>
              <a:t>The </a:t>
            </a:r>
            <a:r>
              <a:rPr lang="en-US" sz="2200" b="1" dirty="0">
                <a:solidFill>
                  <a:srgbClr val="00FF00"/>
                </a:solidFill>
              </a:rPr>
              <a:t>hydrogen bond </a:t>
            </a:r>
            <a:r>
              <a:rPr lang="en-US" sz="2200" dirty="0"/>
              <a:t>is one of the most significant intermolecular bonds in chemistry</a:t>
            </a:r>
          </a:p>
          <a:p>
            <a:r>
              <a:rPr lang="en-US" sz="2200" dirty="0"/>
              <a:t>It occurs when the hydrogen (H) is bonded to the more electronegative atoms of the 2</a:t>
            </a:r>
            <a:r>
              <a:rPr lang="en-US" sz="2200" baseline="30000" dirty="0"/>
              <a:t>nd</a:t>
            </a:r>
            <a:r>
              <a:rPr lang="en-US" sz="2200" dirty="0"/>
              <a:t> period: oxygen (O), nitrogen (N), fluorine (F), and to a smaller degree with atoms of the 3</a:t>
            </a:r>
            <a:r>
              <a:rPr lang="en-US" sz="2200" baseline="30000" dirty="0"/>
              <a:t>rd</a:t>
            </a:r>
            <a:r>
              <a:rPr lang="en-US" sz="2200" dirty="0"/>
              <a:t> period: sulfur (S) and chlorine (Cl)</a:t>
            </a:r>
          </a:p>
          <a:p>
            <a:r>
              <a:rPr lang="en-US" sz="2200" dirty="0"/>
              <a:t>Hydrogen bonding is much stronger than London dispersion forces</a:t>
            </a:r>
          </a:p>
          <a:p>
            <a:r>
              <a:rPr lang="en-US" sz="2200" dirty="0"/>
              <a:t>This is seen in boiling points</a:t>
            </a:r>
            <a:br>
              <a:rPr lang="en-US" sz="2200" dirty="0"/>
            </a:br>
            <a:r>
              <a:rPr lang="en-US" sz="2200" dirty="0"/>
              <a:t>being higher for NH</a:t>
            </a:r>
            <a:r>
              <a:rPr lang="en-US" sz="2200" baseline="-25000" dirty="0"/>
              <a:t>3</a:t>
            </a:r>
            <a:r>
              <a:rPr lang="en-US" sz="2200" dirty="0"/>
              <a:t>, HF, and</a:t>
            </a:r>
            <a:br>
              <a:rPr lang="en-US" sz="2200" dirty="0"/>
            </a:br>
            <a:r>
              <a:rPr lang="en-US" sz="2200" dirty="0"/>
              <a:t>H</a:t>
            </a:r>
            <a:r>
              <a:rPr lang="en-US" sz="2200" baseline="-25000" dirty="0"/>
              <a:t>2</a:t>
            </a:r>
            <a:r>
              <a:rPr lang="en-US" sz="2200" dirty="0"/>
              <a:t>O which breaks the pattern</a:t>
            </a:r>
            <a:br>
              <a:rPr lang="en-US" sz="2200" dirty="0"/>
            </a:br>
            <a:r>
              <a:rPr lang="en-US" sz="2200" dirty="0"/>
              <a:t>or trend of increasing boiling</a:t>
            </a:r>
            <a:br>
              <a:rPr lang="en-US" sz="2200" dirty="0"/>
            </a:br>
            <a:r>
              <a:rPr lang="en-US" sz="2200" dirty="0"/>
              <a:t>points as atoms get bigger with</a:t>
            </a:r>
            <a:br>
              <a:rPr lang="en-US" sz="2200" dirty="0"/>
            </a:br>
            <a:r>
              <a:rPr lang="en-US" sz="2200" dirty="0"/>
              <a:t>the period.</a:t>
            </a:r>
          </a:p>
        </p:txBody>
      </p:sp>
      <p:sp>
        <p:nvSpPr>
          <p:cNvPr id="4" name="Slide Number Placeholder 3">
            <a:extLst>
              <a:ext uri="{FF2B5EF4-FFF2-40B4-BE49-F238E27FC236}">
                <a16:creationId xmlns:a16="http://schemas.microsoft.com/office/drawing/2014/main" id="{CE6B1297-41CB-6898-98AD-E7DDF3C4C60C}"/>
              </a:ext>
            </a:extLst>
          </p:cNvPr>
          <p:cNvSpPr>
            <a:spLocks noGrp="1"/>
          </p:cNvSpPr>
          <p:nvPr>
            <p:ph type="sldNum" sz="quarter" idx="10"/>
          </p:nvPr>
        </p:nvSpPr>
        <p:spPr/>
        <p:txBody>
          <a:bodyPr/>
          <a:lstStyle/>
          <a:p>
            <a:fld id="{5B6962B3-FD4C-44AA-AB11-79423C828F3E}" type="slidenum">
              <a:rPr lang="en-US" smtClean="0"/>
              <a:pPr/>
              <a:t>82</a:t>
            </a:fld>
            <a:endParaRPr lang="en-US" dirty="0"/>
          </a:p>
        </p:txBody>
      </p:sp>
      <p:pic>
        <p:nvPicPr>
          <p:cNvPr id="6" name="Picture 5">
            <a:extLst>
              <a:ext uri="{FF2B5EF4-FFF2-40B4-BE49-F238E27FC236}">
                <a16:creationId xmlns:a16="http://schemas.microsoft.com/office/drawing/2014/main" id="{C3EA1F25-D0B8-0C85-2367-D5669DBBA94B}"/>
              </a:ext>
            </a:extLst>
          </p:cNvPr>
          <p:cNvPicPr>
            <a:picLocks noChangeAspect="1"/>
          </p:cNvPicPr>
          <p:nvPr/>
        </p:nvPicPr>
        <p:blipFill>
          <a:blip r:embed="rId2"/>
          <a:stretch>
            <a:fillRect/>
          </a:stretch>
        </p:blipFill>
        <p:spPr>
          <a:xfrm>
            <a:off x="5321004" y="3953858"/>
            <a:ext cx="3366092" cy="2679658"/>
          </a:xfrm>
          <a:prstGeom prst="rect">
            <a:avLst/>
          </a:prstGeom>
        </p:spPr>
      </p:pic>
    </p:spTree>
    <p:extLst>
      <p:ext uri="{BB962C8B-B14F-4D97-AF65-F5344CB8AC3E}">
        <p14:creationId xmlns:p14="http://schemas.microsoft.com/office/powerpoint/2010/main" val="29303688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A827CE-95F5-0724-DE19-DD70E1EBFB95}"/>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B6B587F-4123-E7BC-5D89-35E3C816FE98}"/>
              </a:ext>
            </a:extLst>
          </p:cNvPr>
          <p:cNvSpPr>
            <a:spLocks noGrp="1"/>
          </p:cNvSpPr>
          <p:nvPr>
            <p:ph type="title"/>
          </p:nvPr>
        </p:nvSpPr>
        <p:spPr>
          <a:xfrm>
            <a:off x="349955" y="211388"/>
            <a:ext cx="8421512" cy="830997"/>
          </a:xfrm>
        </p:spPr>
        <p:txBody>
          <a:bodyPr/>
          <a:lstStyle/>
          <a:p>
            <a:r>
              <a:rPr lang="en-US" dirty="0"/>
              <a:t>The Hydrogen Bond</a:t>
            </a:r>
          </a:p>
        </p:txBody>
      </p:sp>
      <p:sp>
        <p:nvSpPr>
          <p:cNvPr id="9" name="Content Placeholder 8">
            <a:extLst>
              <a:ext uri="{FF2B5EF4-FFF2-40B4-BE49-F238E27FC236}">
                <a16:creationId xmlns:a16="http://schemas.microsoft.com/office/drawing/2014/main" id="{874D7454-0098-9B1B-AFF8-6176B37CEA76}"/>
              </a:ext>
            </a:extLst>
          </p:cNvPr>
          <p:cNvSpPr>
            <a:spLocks noGrp="1"/>
          </p:cNvSpPr>
          <p:nvPr>
            <p:ph idx="1"/>
          </p:nvPr>
        </p:nvSpPr>
        <p:spPr>
          <a:xfrm>
            <a:off x="349955" y="1042385"/>
            <a:ext cx="8387645" cy="5337320"/>
          </a:xfrm>
        </p:spPr>
        <p:txBody>
          <a:bodyPr/>
          <a:lstStyle/>
          <a:p>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O</a:t>
            </a:r>
            <a:r>
              <a:rPr lang="en-US" dirty="0"/>
              <a:t> forms a liquid (water) and solid (ice) principally because of the </a:t>
            </a:r>
            <a:r>
              <a:rPr lang="en-US" dirty="0">
                <a:solidFill>
                  <a:srgbClr val="FFFF00"/>
                </a:solidFill>
              </a:rPr>
              <a:t>hydrogen bond</a:t>
            </a:r>
          </a:p>
          <a:p>
            <a:r>
              <a:rPr lang="en-US" dirty="0"/>
              <a:t>The high </a:t>
            </a:r>
            <a:r>
              <a:rPr lang="en-US" dirty="0">
                <a:solidFill>
                  <a:srgbClr val="FFC000"/>
                </a:solidFill>
              </a:rPr>
              <a:t>electronegativity</a:t>
            </a:r>
            <a:r>
              <a:rPr lang="en-US" dirty="0"/>
              <a:t> of the </a:t>
            </a:r>
            <a:r>
              <a:rPr lang="en-US" dirty="0">
                <a:solidFill>
                  <a:schemeClr val="accent1">
                    <a:lumMod val="60000"/>
                    <a:lumOff val="40000"/>
                  </a:schemeClr>
                </a:solidFill>
              </a:rPr>
              <a:t>O atom </a:t>
            </a:r>
            <a:r>
              <a:rPr lang="en-US" dirty="0"/>
              <a:t>forms the strongly </a:t>
            </a:r>
            <a:r>
              <a:rPr lang="en-US" dirty="0">
                <a:solidFill>
                  <a:srgbClr val="FFC000"/>
                </a:solidFill>
              </a:rPr>
              <a:t>polar covalent </a:t>
            </a:r>
            <a:r>
              <a:rPr lang="en-US" dirty="0">
                <a:solidFill>
                  <a:schemeClr val="accent1">
                    <a:lumMod val="60000"/>
                    <a:lumOff val="40000"/>
                  </a:schemeClr>
                </a:solidFill>
              </a:rPr>
              <a:t>O–H bond</a:t>
            </a:r>
            <a:r>
              <a:rPr lang="en-US" dirty="0"/>
              <a:t>, and the positive charge concentration in the </a:t>
            </a:r>
            <a:r>
              <a:rPr lang="en-US" dirty="0">
                <a:solidFill>
                  <a:schemeClr val="accent1">
                    <a:lumMod val="60000"/>
                    <a:lumOff val="40000"/>
                  </a:schemeClr>
                </a:solidFill>
              </a:rPr>
              <a:t>H atom </a:t>
            </a:r>
            <a:r>
              <a:rPr lang="en-US" dirty="0"/>
              <a:t>can create an attraction of the </a:t>
            </a:r>
            <a:r>
              <a:rPr lang="en-US" dirty="0">
                <a:solidFill>
                  <a:schemeClr val="accent1">
                    <a:lumMod val="60000"/>
                    <a:lumOff val="40000"/>
                  </a:schemeClr>
                </a:solidFill>
              </a:rPr>
              <a:t>H atom </a:t>
            </a:r>
            <a:r>
              <a:rPr lang="en-US" dirty="0"/>
              <a:t>particularly to the </a:t>
            </a:r>
            <a:r>
              <a:rPr lang="en-US" dirty="0">
                <a:solidFill>
                  <a:srgbClr val="FFC000"/>
                </a:solidFill>
              </a:rPr>
              <a:t>nonbonding</a:t>
            </a:r>
            <a:r>
              <a:rPr lang="en-US" dirty="0"/>
              <a:t> (</a:t>
            </a:r>
            <a:r>
              <a:rPr lang="en-US" dirty="0">
                <a:solidFill>
                  <a:srgbClr val="FFC000"/>
                </a:solidFill>
              </a:rPr>
              <a:t>lone</a:t>
            </a:r>
            <a:r>
              <a:rPr lang="en-US" dirty="0"/>
              <a:t>) </a:t>
            </a:r>
            <a:r>
              <a:rPr lang="en-US" dirty="0">
                <a:solidFill>
                  <a:srgbClr val="FFC000"/>
                </a:solidFill>
              </a:rPr>
              <a:t>pair</a:t>
            </a:r>
            <a:r>
              <a:rPr lang="en-US" dirty="0"/>
              <a:t> electrons in an </a:t>
            </a:r>
            <a:r>
              <a:rPr lang="en-US" dirty="0">
                <a:solidFill>
                  <a:schemeClr val="accent1">
                    <a:lumMod val="60000"/>
                    <a:lumOff val="40000"/>
                  </a:schemeClr>
                </a:solidFill>
              </a:rPr>
              <a:t>O atom </a:t>
            </a:r>
            <a:r>
              <a:rPr lang="en-US" dirty="0"/>
              <a:t>of an adjacent </a:t>
            </a:r>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O molecule</a:t>
            </a:r>
          </a:p>
          <a:p>
            <a:r>
              <a:rPr lang="en-US" dirty="0"/>
              <a:t>Note the series of</a:t>
            </a:r>
            <a:br>
              <a:rPr lang="en-US" dirty="0"/>
            </a:br>
            <a:r>
              <a:rPr lang="en-US" dirty="0"/>
              <a:t>stacked short </a:t>
            </a:r>
            <a:br>
              <a:rPr lang="en-US" dirty="0"/>
            </a:br>
            <a:r>
              <a:rPr lang="en-US" dirty="0"/>
              <a:t>vertical lines to</a:t>
            </a:r>
            <a:br>
              <a:rPr lang="en-US" dirty="0"/>
            </a:br>
            <a:r>
              <a:rPr lang="en-US" dirty="0"/>
              <a:t>symbolize the</a:t>
            </a:r>
            <a:br>
              <a:rPr lang="en-US" dirty="0"/>
            </a:br>
            <a:r>
              <a:rPr lang="en-US" dirty="0"/>
              <a:t>hydrogen bond</a:t>
            </a:r>
          </a:p>
        </p:txBody>
      </p:sp>
      <p:pic>
        <p:nvPicPr>
          <p:cNvPr id="11" name="Picture 10">
            <a:extLst>
              <a:ext uri="{FF2B5EF4-FFF2-40B4-BE49-F238E27FC236}">
                <a16:creationId xmlns:a16="http://schemas.microsoft.com/office/drawing/2014/main" id="{DD5075C3-9A63-CD07-BE3B-0BCBCA2AD5AB}"/>
              </a:ext>
            </a:extLst>
          </p:cNvPr>
          <p:cNvPicPr>
            <a:picLocks noChangeAspect="1"/>
          </p:cNvPicPr>
          <p:nvPr/>
        </p:nvPicPr>
        <p:blipFill>
          <a:blip r:embed="rId2"/>
          <a:stretch>
            <a:fillRect/>
          </a:stretch>
        </p:blipFill>
        <p:spPr>
          <a:xfrm>
            <a:off x="3684494" y="4129424"/>
            <a:ext cx="5053106" cy="2373752"/>
          </a:xfrm>
          <a:prstGeom prst="rect">
            <a:avLst/>
          </a:prstGeom>
        </p:spPr>
      </p:pic>
    </p:spTree>
    <p:extLst>
      <p:ext uri="{BB962C8B-B14F-4D97-AF65-F5344CB8AC3E}">
        <p14:creationId xmlns:p14="http://schemas.microsoft.com/office/powerpoint/2010/main" val="294403343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904C5-D693-BFBC-9946-26B6DDBED1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2A4CBD-1AAA-EF4C-5B63-AE827A28CC22}"/>
              </a:ext>
            </a:extLst>
          </p:cNvPr>
          <p:cNvSpPr>
            <a:spLocks noGrp="1"/>
          </p:cNvSpPr>
          <p:nvPr>
            <p:ph type="title"/>
          </p:nvPr>
        </p:nvSpPr>
        <p:spPr>
          <a:xfrm>
            <a:off x="338666" y="270023"/>
            <a:ext cx="8421512" cy="830997"/>
          </a:xfrm>
        </p:spPr>
        <p:txBody>
          <a:bodyPr/>
          <a:lstStyle/>
          <a:p>
            <a:r>
              <a:rPr lang="en-US" dirty="0"/>
              <a:t>H-Bond Terms</a:t>
            </a:r>
          </a:p>
        </p:txBody>
      </p:sp>
      <p:sp>
        <p:nvSpPr>
          <p:cNvPr id="3" name="Content Placeholder 2">
            <a:extLst>
              <a:ext uri="{FF2B5EF4-FFF2-40B4-BE49-F238E27FC236}">
                <a16:creationId xmlns:a16="http://schemas.microsoft.com/office/drawing/2014/main" id="{0FCC4083-08FA-18F5-32E1-D1B724A2661A}"/>
              </a:ext>
            </a:extLst>
          </p:cNvPr>
          <p:cNvSpPr>
            <a:spLocks noGrp="1"/>
          </p:cNvSpPr>
          <p:nvPr>
            <p:ph idx="1"/>
          </p:nvPr>
        </p:nvSpPr>
        <p:spPr/>
        <p:txBody>
          <a:bodyPr/>
          <a:lstStyle/>
          <a:p>
            <a:r>
              <a:rPr lang="en-US" dirty="0"/>
              <a:t>The dotted line (or stacked lines) are used to symbolize the hydrogen bond (H-bond)</a:t>
            </a:r>
          </a:p>
          <a:p>
            <a:r>
              <a:rPr lang="en-US" dirty="0"/>
              <a:t>It will be a bond between the H atom covalently bonded to an atom with</a:t>
            </a:r>
            <a:br>
              <a:rPr lang="en-US" dirty="0"/>
            </a:br>
            <a:r>
              <a:rPr lang="en-US" dirty="0"/>
              <a:t>electronegativity higher than</a:t>
            </a:r>
            <a:br>
              <a:rPr lang="en-US" dirty="0"/>
            </a:br>
            <a:r>
              <a:rPr lang="en-US" dirty="0"/>
              <a:t>the H atom (O, N, F, S, Cl)</a:t>
            </a:r>
            <a:br>
              <a:rPr lang="en-US" dirty="0"/>
            </a:br>
            <a:r>
              <a:rPr lang="en-US" dirty="0"/>
              <a:t>--</a:t>
            </a:r>
            <a:r>
              <a:rPr lang="en-US" b="1" dirty="0">
                <a:solidFill>
                  <a:srgbClr val="00FF00"/>
                </a:solidFill>
              </a:rPr>
              <a:t>hydrogen bond donor</a:t>
            </a:r>
            <a:r>
              <a:rPr lang="en-US" dirty="0"/>
              <a:t>--</a:t>
            </a:r>
            <a:br>
              <a:rPr lang="en-US" dirty="0"/>
            </a:br>
            <a:r>
              <a:rPr lang="en-US" dirty="0"/>
              <a:t>and a lone non-bonding pair</a:t>
            </a:r>
            <a:br>
              <a:rPr lang="en-US" dirty="0"/>
            </a:br>
            <a:r>
              <a:rPr lang="en-US" dirty="0"/>
              <a:t>of electrons on a similar </a:t>
            </a:r>
            <a:br>
              <a:rPr lang="en-US" dirty="0"/>
            </a:br>
            <a:r>
              <a:rPr lang="en-US" dirty="0"/>
              <a:t>more-electronegative atom</a:t>
            </a:r>
            <a:br>
              <a:rPr lang="en-US" dirty="0"/>
            </a:br>
            <a:r>
              <a:rPr lang="en-US" dirty="0"/>
              <a:t>(O, N, F, S, Cl)</a:t>
            </a:r>
            <a:br>
              <a:rPr lang="en-US" dirty="0"/>
            </a:br>
            <a:r>
              <a:rPr lang="en-US" dirty="0"/>
              <a:t>--</a:t>
            </a:r>
            <a:r>
              <a:rPr lang="en-US" b="1" dirty="0">
                <a:solidFill>
                  <a:srgbClr val="00FF00"/>
                </a:solidFill>
              </a:rPr>
              <a:t>hydrogen bond acceptor</a:t>
            </a:r>
            <a:r>
              <a:rPr lang="en-US" dirty="0"/>
              <a:t>--</a:t>
            </a:r>
            <a:br>
              <a:rPr lang="en-US" dirty="0"/>
            </a:br>
            <a:r>
              <a:rPr lang="en-US" dirty="0"/>
              <a:t>of an adjacent molecule</a:t>
            </a:r>
          </a:p>
        </p:txBody>
      </p:sp>
      <p:sp>
        <p:nvSpPr>
          <p:cNvPr id="4" name="Slide Number Placeholder 3">
            <a:extLst>
              <a:ext uri="{FF2B5EF4-FFF2-40B4-BE49-F238E27FC236}">
                <a16:creationId xmlns:a16="http://schemas.microsoft.com/office/drawing/2014/main" id="{E230D820-EC6D-BFDB-41B1-71586B6AECCE}"/>
              </a:ext>
            </a:extLst>
          </p:cNvPr>
          <p:cNvSpPr>
            <a:spLocks noGrp="1"/>
          </p:cNvSpPr>
          <p:nvPr>
            <p:ph type="sldNum" sz="quarter" idx="10"/>
          </p:nvPr>
        </p:nvSpPr>
        <p:spPr/>
        <p:txBody>
          <a:bodyPr/>
          <a:lstStyle/>
          <a:p>
            <a:fld id="{5B6962B3-FD4C-44AA-AB11-79423C828F3E}" type="slidenum">
              <a:rPr lang="en-US" smtClean="0"/>
              <a:pPr/>
              <a:t>84</a:t>
            </a:fld>
            <a:endParaRPr lang="en-US" dirty="0"/>
          </a:p>
        </p:txBody>
      </p:sp>
      <p:pic>
        <p:nvPicPr>
          <p:cNvPr id="7" name="Picture 6">
            <a:extLst>
              <a:ext uri="{FF2B5EF4-FFF2-40B4-BE49-F238E27FC236}">
                <a16:creationId xmlns:a16="http://schemas.microsoft.com/office/drawing/2014/main" id="{253BCEB1-1005-E465-BBD5-EA752AE47068}"/>
              </a:ext>
            </a:extLst>
          </p:cNvPr>
          <p:cNvPicPr>
            <a:picLocks noChangeAspect="1"/>
          </p:cNvPicPr>
          <p:nvPr/>
        </p:nvPicPr>
        <p:blipFill>
          <a:blip r:embed="rId2"/>
          <a:stretch>
            <a:fillRect/>
          </a:stretch>
        </p:blipFill>
        <p:spPr>
          <a:xfrm>
            <a:off x="5473325" y="2653553"/>
            <a:ext cx="3421324" cy="3627729"/>
          </a:xfrm>
          <a:prstGeom prst="rect">
            <a:avLst/>
          </a:prstGeom>
        </p:spPr>
      </p:pic>
    </p:spTree>
    <p:extLst>
      <p:ext uri="{BB962C8B-B14F-4D97-AF65-F5344CB8AC3E}">
        <p14:creationId xmlns:p14="http://schemas.microsoft.com/office/powerpoint/2010/main" val="129443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7FFBF-5F05-BA96-AC12-144A2A1EF2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E13636-D736-FF9C-F995-0905DA7C1A1C}"/>
              </a:ext>
            </a:extLst>
          </p:cNvPr>
          <p:cNvSpPr>
            <a:spLocks noGrp="1"/>
          </p:cNvSpPr>
          <p:nvPr>
            <p:ph type="title"/>
          </p:nvPr>
        </p:nvSpPr>
        <p:spPr>
          <a:xfrm>
            <a:off x="355598" y="215053"/>
            <a:ext cx="8421512" cy="584775"/>
          </a:xfrm>
        </p:spPr>
        <p:txBody>
          <a:bodyPr/>
          <a:lstStyle/>
          <a:p>
            <a:r>
              <a:rPr lang="en-US" sz="3200" dirty="0"/>
              <a:t>Wanting To Be Like Noble Gas Elements</a:t>
            </a:r>
          </a:p>
        </p:txBody>
      </p:sp>
      <p:sp>
        <p:nvSpPr>
          <p:cNvPr id="3" name="Content Placeholder 2">
            <a:extLst>
              <a:ext uri="{FF2B5EF4-FFF2-40B4-BE49-F238E27FC236}">
                <a16:creationId xmlns:a16="http://schemas.microsoft.com/office/drawing/2014/main" id="{5E52474E-CD2B-008E-1A77-9D2AD849FB71}"/>
              </a:ext>
            </a:extLst>
          </p:cNvPr>
          <p:cNvSpPr>
            <a:spLocks noGrp="1"/>
          </p:cNvSpPr>
          <p:nvPr>
            <p:ph idx="1"/>
          </p:nvPr>
        </p:nvSpPr>
        <p:spPr>
          <a:xfrm>
            <a:off x="372532" y="933884"/>
            <a:ext cx="8387645" cy="1418484"/>
          </a:xfrm>
        </p:spPr>
        <p:txBody>
          <a:bodyPr/>
          <a:lstStyle/>
          <a:p>
            <a:pPr marL="0" indent="0">
              <a:buNone/>
            </a:pPr>
            <a:r>
              <a:rPr lang="en-US" sz="2200" dirty="0"/>
              <a:t>Forming the octet by ionization, to be an ionic compound</a:t>
            </a:r>
          </a:p>
          <a:p>
            <a:pPr marL="0" indent="0">
              <a:buNone/>
            </a:pPr>
            <a:endParaRPr lang="en-US" sz="2200" dirty="0"/>
          </a:p>
        </p:txBody>
      </p:sp>
      <p:pic>
        <p:nvPicPr>
          <p:cNvPr id="8" name="Picture 7">
            <a:extLst>
              <a:ext uri="{FF2B5EF4-FFF2-40B4-BE49-F238E27FC236}">
                <a16:creationId xmlns:a16="http://schemas.microsoft.com/office/drawing/2014/main" id="{CA6AB371-B3DC-C0A6-9FD1-9BCE65523572}"/>
              </a:ext>
            </a:extLst>
          </p:cNvPr>
          <p:cNvPicPr>
            <a:picLocks noChangeAspect="1"/>
          </p:cNvPicPr>
          <p:nvPr/>
        </p:nvPicPr>
        <p:blipFill>
          <a:blip r:embed="rId2"/>
          <a:stretch>
            <a:fillRect/>
          </a:stretch>
        </p:blipFill>
        <p:spPr>
          <a:xfrm>
            <a:off x="1031184" y="2352367"/>
            <a:ext cx="7419232" cy="4373442"/>
          </a:xfrm>
          <a:prstGeom prst="rect">
            <a:avLst/>
          </a:prstGeom>
        </p:spPr>
      </p:pic>
      <p:sp>
        <p:nvSpPr>
          <p:cNvPr id="4" name="Slide Number Placeholder 3">
            <a:extLst>
              <a:ext uri="{FF2B5EF4-FFF2-40B4-BE49-F238E27FC236}">
                <a16:creationId xmlns:a16="http://schemas.microsoft.com/office/drawing/2014/main" id="{86E618A5-C159-9296-BCF1-DEC3B56A57ED}"/>
              </a:ext>
            </a:extLst>
          </p:cNvPr>
          <p:cNvSpPr>
            <a:spLocks noGrp="1"/>
          </p:cNvSpPr>
          <p:nvPr>
            <p:ph type="sldNum" sz="quarter" idx="10"/>
          </p:nvPr>
        </p:nvSpPr>
        <p:spPr/>
        <p:txBody>
          <a:bodyPr/>
          <a:lstStyle/>
          <a:p>
            <a:fld id="{5B6962B3-FD4C-44AA-AB11-79423C828F3E}" type="slidenum">
              <a:rPr lang="en-US" smtClean="0"/>
              <a:pPr/>
              <a:t>9</a:t>
            </a:fld>
            <a:endParaRPr lang="en-US" dirty="0"/>
          </a:p>
        </p:txBody>
      </p:sp>
    </p:spTree>
    <p:extLst>
      <p:ext uri="{BB962C8B-B14F-4D97-AF65-F5344CB8AC3E}">
        <p14:creationId xmlns:p14="http://schemas.microsoft.com/office/powerpoint/2010/main" val="2926968946"/>
      </p:ext>
    </p:extLst>
  </p:cSld>
  <p:clrMapOvr>
    <a:masterClrMapping/>
  </p:clrMapOvr>
</p:sld>
</file>

<file path=ppt/theme/theme1.xml><?xml version="1.0" encoding="utf-8"?>
<a:theme xmlns:a="http://schemas.openxmlformats.org/drawingml/2006/main" name="Light-on-dark-standard-presentation">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35021</TotalTime>
  <Words>6601</Words>
  <Application>Microsoft Office PowerPoint</Application>
  <PresentationFormat>On-screen Show (4:3)</PresentationFormat>
  <Paragraphs>569</Paragraphs>
  <Slides>84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84</vt:i4>
      </vt:variant>
    </vt:vector>
  </HeadingPairs>
  <TitlesOfParts>
    <vt:vector size="93" baseType="lpstr">
      <vt:lpstr>Arial</vt:lpstr>
      <vt:lpstr>Cambria</vt:lpstr>
      <vt:lpstr>Courier New</vt:lpstr>
      <vt:lpstr>Symbol</vt:lpstr>
      <vt:lpstr>Tahoma</vt:lpstr>
      <vt:lpstr>Times New Roman</vt:lpstr>
      <vt:lpstr>Verdana</vt:lpstr>
      <vt:lpstr>Wingdings</vt:lpstr>
      <vt:lpstr>Light-on-dark-standard-presentation</vt:lpstr>
      <vt:lpstr>Introductory General Chemistry</vt:lpstr>
      <vt:lpstr>PowerPoint Presentation</vt:lpstr>
      <vt:lpstr>Review of Periodic Table Patterns</vt:lpstr>
      <vt:lpstr>Review of Periodic Table Patterns</vt:lpstr>
      <vt:lpstr>Review of Periodic Table Patterns</vt:lpstr>
      <vt:lpstr>The Octet Rule (Ions)</vt:lpstr>
      <vt:lpstr>The Octet Rule (Molecules)</vt:lpstr>
      <vt:lpstr>Wanting To Be Like Noble Gas Elements</vt:lpstr>
      <vt:lpstr>Wanting To Be Like Noble Gas Elements</vt:lpstr>
      <vt:lpstr>Wanting To Be Like Noble Gas Elements</vt:lpstr>
      <vt:lpstr>Wanting To Be Like Noble Gas Elements</vt:lpstr>
      <vt:lpstr>Electron Dot Diagramming</vt:lpstr>
      <vt:lpstr>Formation of Ionic Compounds </vt:lpstr>
      <vt:lpstr>Lewis Structures of Ionic Compounds </vt:lpstr>
      <vt:lpstr>Two Electrons Moved</vt:lpstr>
      <vt:lpstr>Two Electrons Moved, But FROM Two Atoms</vt:lpstr>
      <vt:lpstr>Two Electrons Moved, But TO Two Atoms</vt:lpstr>
      <vt:lpstr>Summarizing Ionic Compound Lewis Structures</vt:lpstr>
      <vt:lpstr>More Detail on Formula Unit</vt:lpstr>
      <vt:lpstr>Lewis Structures of Covalent Compounds</vt:lpstr>
      <vt:lpstr>Lewis Structures of Covalent Compounds</vt:lpstr>
      <vt:lpstr>Lewis Structures of Covalent Compounds</vt:lpstr>
      <vt:lpstr>Lewis Structures of Covalent Compounds</vt:lpstr>
      <vt:lpstr>Lewis Structures of Covalent Compounds</vt:lpstr>
      <vt:lpstr>Lewis Structures of Covalent Compounds</vt:lpstr>
      <vt:lpstr>Let’s Do It Again: Water</vt:lpstr>
      <vt:lpstr>Let’s Do It Again: Water</vt:lpstr>
      <vt:lpstr>One more time: Formaldehyde (CH2O)</vt:lpstr>
      <vt:lpstr>One more time: Formaldehyde (CH2O)</vt:lpstr>
      <vt:lpstr>Polyatomic Ion Lewis Structure (NH4+)</vt:lpstr>
      <vt:lpstr>Polyatomic Ion Lewis Structure (NH4+)</vt:lpstr>
      <vt:lpstr>Resonance</vt:lpstr>
      <vt:lpstr>Resonance</vt:lpstr>
      <vt:lpstr>Resonance</vt:lpstr>
      <vt:lpstr>Resonance</vt:lpstr>
      <vt:lpstr>Formal Charge</vt:lpstr>
      <vt:lpstr>Formal Charge</vt:lpstr>
      <vt:lpstr>Resonance Observation</vt:lpstr>
      <vt:lpstr>Resonance Theory</vt:lpstr>
      <vt:lpstr>Octet Rule Exceptions</vt:lpstr>
      <vt:lpstr>Octet Rule Exceptions</vt:lpstr>
      <vt:lpstr>Molecular Shape Prediction</vt:lpstr>
      <vt:lpstr>VSEPR</vt:lpstr>
      <vt:lpstr>Two-Terminal Group Molecules</vt:lpstr>
      <vt:lpstr>Three-Terminal Group Molecules</vt:lpstr>
      <vt:lpstr>Three-Terminal Group Molecules</vt:lpstr>
      <vt:lpstr>Four-Terminal Group Molecules</vt:lpstr>
      <vt:lpstr>Four-Terminal Group Molecules</vt:lpstr>
      <vt:lpstr>Four-Terminal Group Molecules</vt:lpstr>
      <vt:lpstr>Shape Summary</vt:lpstr>
      <vt:lpstr>What’s the Shape?</vt:lpstr>
      <vt:lpstr>What’s the Shape?</vt:lpstr>
      <vt:lpstr>Bond Polarity</vt:lpstr>
      <vt:lpstr>Electronegativity</vt:lpstr>
      <vt:lpstr>Electronegativity Values</vt:lpstr>
      <vt:lpstr>Standard for Bonding Polarity</vt:lpstr>
      <vt:lpstr>Nonpolar Covalent Bonds</vt:lpstr>
      <vt:lpstr>Polar Covalent Bonds</vt:lpstr>
      <vt:lpstr>Understanding Bond Polarity</vt:lpstr>
      <vt:lpstr>More Bond Polarity</vt:lpstr>
      <vt:lpstr>Molecular Polarity</vt:lpstr>
      <vt:lpstr>Molecular Polarity</vt:lpstr>
      <vt:lpstr>Molecular Polarity</vt:lpstr>
      <vt:lpstr>Molecular Polarity</vt:lpstr>
      <vt:lpstr>Molecular Polarity Evaluation</vt:lpstr>
      <vt:lpstr>Polar Molecule Properties</vt:lpstr>
      <vt:lpstr>Polar or Nonpolar?</vt:lpstr>
      <vt:lpstr>Polar or Nonpolar?</vt:lpstr>
      <vt:lpstr>Polar or Nonpolar?</vt:lpstr>
      <vt:lpstr>Polar or Nonpolar?</vt:lpstr>
      <vt:lpstr>Intermolecular Forces</vt:lpstr>
      <vt:lpstr>Intermolecular Forces</vt:lpstr>
      <vt:lpstr>Dipole-Dipole Interactions</vt:lpstr>
      <vt:lpstr>Dipole-Dipole Interactions</vt:lpstr>
      <vt:lpstr>Dipole-Dipole Interactions</vt:lpstr>
      <vt:lpstr>Dipole-Dipole Interactions</vt:lpstr>
      <vt:lpstr>London Dispersion Forces</vt:lpstr>
      <vt:lpstr>London Dispersion Forces</vt:lpstr>
      <vt:lpstr>London Dispersion Forces</vt:lpstr>
      <vt:lpstr>Mass and Surface Area</vt:lpstr>
      <vt:lpstr>Summary</vt:lpstr>
      <vt:lpstr>Hydrogen Bonding</vt:lpstr>
      <vt:lpstr>The Hydrogen Bond</vt:lpstr>
      <vt:lpstr>H-Bond Terms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sm h</cp:lastModifiedBy>
  <cp:revision>1131</cp:revision>
  <cp:lastPrinted>2016-03-14T04:22:58Z</cp:lastPrinted>
  <dcterms:created xsi:type="dcterms:W3CDTF">2005-12-08T13:54:14Z</dcterms:created>
  <dcterms:modified xsi:type="dcterms:W3CDTF">2025-09-23T22:41:44Z</dcterms:modified>
</cp:coreProperties>
</file>